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56" r:id="rId3"/>
    <p:sldId id="271" r:id="rId5"/>
    <p:sldId id="296" r:id="rId6"/>
    <p:sldId id="294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5" r:id="rId23"/>
    <p:sldId id="291" r:id="rId24"/>
    <p:sldId id="292" r:id="rId25"/>
    <p:sldId id="293" r:id="rId26"/>
    <p:sldId id="274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124" d="100"/>
          <a:sy n="124" d="100"/>
        </p:scale>
        <p:origin x="-1512" y="-112"/>
      </p:cViewPr>
      <p:guideLst>
        <p:guide orient="horz" pos="21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0" Type="http://schemas.openxmlformats.org/officeDocument/2006/relationships/tableStyles" Target="tableStyles.xml"/><Relationship Id="rId3" Type="http://schemas.openxmlformats.org/officeDocument/2006/relationships/slide" Target="slides/slide1.xml"/><Relationship Id="rId29" Type="http://schemas.openxmlformats.org/officeDocument/2006/relationships/viewProps" Target="viewProps.xml"/><Relationship Id="rId28" Type="http://schemas.openxmlformats.org/officeDocument/2006/relationships/presProps" Target="presProps.xml"/><Relationship Id="rId27" Type="http://schemas.openxmlformats.org/officeDocument/2006/relationships/slide" Target="slides/slide24.xml"/><Relationship Id="rId26" Type="http://schemas.openxmlformats.org/officeDocument/2006/relationships/slide" Target="slides/slide23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416685" y="253365"/>
            <a:ext cx="4427855" cy="249047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267335" y="2961640"/>
            <a:ext cx="6402070" cy="539242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lnSpc>
        <a:spcPct val="150000"/>
      </a:lnSpc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2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3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4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r>
              <a:rPr lang="zh-CN" altLang="en-US">
                <a:sym typeface="+mn-ea"/>
              </a:rPr>
              <a:t>诗篇三十二篇把隐藏的代价说得非常具体，大卫说：我闭口不认罪的时候，因终日唉哼而骨头枯干。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注意，大卫不是外面不敬虔，他可能仍然献祭，仍然敬拜，仍然保持王的体面，但他里面枯干。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隐藏带来的第一件事不是更安全，而是更消耗。你会发现你越来越没有力气，越来越容易烦躁，越来越容易防御，越来越容易麻木。你表面还在运行，里面却像漏气。你开始用更多外在的东西填补枯干，更多服事、更多娱乐、更多控制、更多逃避。</a:t>
            </a:r>
            <a:endParaRPr lang="zh-CN" altLang="en-US">
              <a:sym typeface="+mn-ea"/>
            </a:endParaRPr>
          </a:p>
          <a:p>
            <a:r>
              <a:rPr lang="zh-CN" altLang="en-US">
                <a:sym typeface="+mn-ea"/>
              </a:rPr>
              <a:t>可枯干的根在哪里？在闭口，在隐藏，在不让光进来。大卫的经验告诉我们，隐藏不是中性的，它会侵蚀生命</a:t>
            </a:r>
            <a:r>
              <a:rPr lang="en-US" altLang="zh-CN">
                <a:sym typeface="+mn-ea"/>
              </a:rPr>
              <a:t>。</a:t>
            </a:r>
            <a:endParaRPr lang="zh-CN" altLang="en-US">
              <a:sym typeface="+mn-ea"/>
            </a:endParaRPr>
          </a:p>
          <a:p>
            <a:endParaRPr>
              <a:sym typeface="+mn-ea"/>
            </a:endParaRPr>
          </a:p>
          <a:p>
            <a:r>
              <a:rPr>
                <a:sym typeface="+mn-ea"/>
              </a:rPr>
              <a:t>讲员备注：</a:t>
            </a:r>
            <a:endParaRPr>
              <a:sym typeface="+mn-ea"/>
            </a:endParaRPr>
          </a:p>
          <a:p>
            <a:r>
              <a:rPr>
                <a:sym typeface="+mn-ea"/>
              </a:rPr>
              <a:t>隐藏不是中性的，它会耗掉生命。</a:t>
            </a:r>
            <a:endParaRPr>
              <a:sym typeface="+mn-ea"/>
            </a:endParaRPr>
          </a:p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en-US" altLang="zh-CN">
              <a:sym typeface="+mn-ea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图片（深圳万民通用版）V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1" y="0"/>
            <a:ext cx="121837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9" y="1861185"/>
            <a:ext cx="10924845" cy="14700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957" y="3616960"/>
            <a:ext cx="8996483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319" y="6087110"/>
            <a:ext cx="2998616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5014" y="6087110"/>
            <a:ext cx="4069505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4907" y="6087110"/>
            <a:ext cx="2998616" cy="365125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8" name="矩形 7"/>
          <p:cNvSpPr/>
          <p:nvPr userDrawn="1"/>
        </p:nvSpPr>
        <p:spPr>
          <a:xfrm>
            <a:off x="125763" y="134620"/>
            <a:ext cx="11909351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1127" y="274638"/>
            <a:ext cx="2057936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319" y="274638"/>
            <a:ext cx="6021368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图片（深圳万民通用版）V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11" y="0"/>
            <a:ext cx="12183743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74955"/>
            <a:ext cx="11263388" cy="1143000"/>
          </a:xfrm>
        </p:spPr>
        <p:txBody>
          <a:bodyPr/>
          <a:lstStyle>
            <a:lvl1pPr>
              <a:defRPr>
                <a:solidFill>
                  <a:schemeClr val="bg1">
                    <a:lumMod val="8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319" y="1508760"/>
            <a:ext cx="11264023" cy="4526280"/>
          </a:xfrm>
        </p:spPr>
        <p:txBody>
          <a:bodyPr/>
          <a:lstStyle>
            <a:lvl1pPr>
              <a:lnSpc>
                <a:spcPct val="150000"/>
              </a:lnSpc>
              <a:defRPr sz="3600">
                <a:solidFill>
                  <a:schemeClr val="bg1">
                    <a:lumMod val="85000"/>
                  </a:schemeClr>
                </a:solidFill>
              </a:defRPr>
            </a:lvl1pPr>
            <a:lvl2pPr>
              <a:lnSpc>
                <a:spcPct val="150000"/>
              </a:lnSpc>
              <a:defRPr>
                <a:solidFill>
                  <a:schemeClr val="bg1">
                    <a:lumMod val="85000"/>
                  </a:schemeClr>
                </a:solidFill>
              </a:defRPr>
            </a:lvl2pPr>
            <a:lvl3pPr>
              <a:lnSpc>
                <a:spcPct val="150000"/>
              </a:lnSpc>
              <a:defRPr>
                <a:solidFill>
                  <a:schemeClr val="bg1">
                    <a:lumMod val="85000"/>
                  </a:schemeClr>
                </a:solidFill>
              </a:defRPr>
            </a:lvl3pPr>
            <a:lvl4pPr>
              <a:lnSpc>
                <a:spcPct val="150000"/>
              </a:lnSpc>
              <a:defRPr>
                <a:solidFill>
                  <a:schemeClr val="bg1">
                    <a:lumMod val="85000"/>
                  </a:schemeClr>
                </a:solidFill>
              </a:defRPr>
            </a:lvl4pPr>
            <a:lvl5pPr>
              <a:lnSpc>
                <a:spcPct val="150000"/>
              </a:lnSpc>
              <a:defRPr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  <p:sp>
        <p:nvSpPr>
          <p:cNvPr id="8" name="矩形 7"/>
          <p:cNvSpPr/>
          <p:nvPr userDrawn="1"/>
        </p:nvSpPr>
        <p:spPr>
          <a:xfrm>
            <a:off x="125763" y="134620"/>
            <a:ext cx="11909351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501" y="4406900"/>
            <a:ext cx="77744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501" y="2906713"/>
            <a:ext cx="7774425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319" y="1600200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9411" y="1600200"/>
            <a:ext cx="403965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535113"/>
            <a:ext cx="404124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319" y="2174875"/>
            <a:ext cx="404124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6235" y="1535113"/>
            <a:ext cx="404282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235" y="2174875"/>
            <a:ext cx="404282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319" y="273050"/>
            <a:ext cx="300909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981" y="273050"/>
            <a:ext cx="5113082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319" y="1435100"/>
            <a:ext cx="300909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755" y="4800600"/>
            <a:ext cx="5487829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755" y="612775"/>
            <a:ext cx="5487829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755" y="5367338"/>
            <a:ext cx="548782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319" y="274638"/>
            <a:ext cx="8231744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319" y="1600200"/>
            <a:ext cx="8231744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319" y="6356350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5014" y="6356350"/>
            <a:ext cx="28963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4907" y="6356350"/>
            <a:ext cx="2134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27318" y="134620"/>
            <a:ext cx="11906250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9" y="1958975"/>
            <a:ext cx="10924845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6000"/>
              <a:t>主日证道</a:t>
            </a:r>
            <a:endParaRPr lang="zh-CN" altLang="en-US" sz="6000">
              <a:sym typeface="+mn-ea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我学会了管理自己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我开始控制自己呈现出来的样子</a:t>
            </a:r>
            <a:endParaRPr lang="zh-CN" altLang="en-US"/>
          </a:p>
          <a:p>
            <a:r>
              <a:rPr lang="zh-CN" altLang="en-US"/>
              <a:t>哪些可以被看见</a:t>
            </a:r>
            <a:endParaRPr lang="zh-CN" altLang="en-US"/>
          </a:p>
          <a:p>
            <a:r>
              <a:rPr lang="zh-CN" altLang="en-US"/>
              <a:t>哪些必须被遮住</a:t>
            </a:r>
            <a:endParaRPr lang="zh-CN" altLang="en-US"/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管理自己，看起来很好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情绪稳定</a:t>
            </a:r>
            <a:endParaRPr lang="zh-CN" altLang="en-US"/>
          </a:p>
          <a:p>
            <a:r>
              <a:rPr lang="zh-CN" altLang="en-US"/>
              <a:t>懂事、配合</a:t>
            </a:r>
            <a:endParaRPr lang="zh-CN" altLang="en-US"/>
          </a:p>
          <a:p>
            <a:r>
              <a:rPr lang="zh-CN" altLang="en-US"/>
              <a:t>不制造问题</a:t>
            </a:r>
            <a:endParaRPr lang="zh-CN" altLang="en-US"/>
          </a:p>
          <a:p>
            <a:r>
              <a:rPr lang="zh-CN" altLang="en-US"/>
              <a:t>很容易被认为是成熟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但管理只能维持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>
                <a:sym typeface="+mn-ea"/>
              </a:rPr>
              <a:t>被管理的生命</a:t>
            </a:r>
            <a:r>
              <a:rPr lang="zh-CN" altLang="en-US"/>
              <a:t>可以被维持</a:t>
            </a:r>
            <a:endParaRPr lang="zh-CN" altLang="en-US"/>
          </a:p>
          <a:p>
            <a:r>
              <a:rPr lang="zh-CN" altLang="en-US">
                <a:sym typeface="+mn-ea"/>
              </a:rPr>
              <a:t>被管理的生命</a:t>
            </a:r>
            <a:r>
              <a:rPr lang="zh-CN" altLang="en-US"/>
              <a:t>却不能被医治</a:t>
            </a:r>
            <a:endParaRPr lang="zh-CN" altLang="en-US"/>
          </a:p>
          <a:p>
            <a:r>
              <a:rPr lang="zh-CN" altLang="en-US">
                <a:sym typeface="+mn-ea"/>
              </a:rPr>
              <a:t>被管理的生命</a:t>
            </a:r>
            <a:r>
              <a:rPr lang="zh-CN" altLang="en-US"/>
              <a:t>更不会被更新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真实不是你想的那些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真实不是宣泄</a:t>
            </a:r>
            <a:endParaRPr lang="zh-CN" altLang="en-US"/>
          </a:p>
          <a:p>
            <a:r>
              <a:rPr lang="zh-CN" altLang="en-US"/>
              <a:t>不是情绪释放</a:t>
            </a:r>
            <a:endParaRPr lang="zh-CN" altLang="en-US"/>
          </a:p>
          <a:p>
            <a:r>
              <a:rPr lang="zh-CN" altLang="en-US"/>
              <a:t>不是把一切都说出来</a:t>
            </a:r>
            <a:endParaRPr lang="zh-CN" altLang="en-US"/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真实从哪里开始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真实不是先向人</a:t>
            </a:r>
            <a:endParaRPr lang="zh-CN" altLang="en-US"/>
          </a:p>
          <a:p>
            <a:r>
              <a:rPr lang="zh-CN" altLang="en-US">
                <a:sym typeface="+mn-ea"/>
              </a:rPr>
              <a:t>真实</a:t>
            </a:r>
            <a:r>
              <a:rPr lang="zh-CN" altLang="en-US"/>
              <a:t>而是先向神</a:t>
            </a:r>
            <a:endParaRPr lang="zh-CN" altLang="en-US"/>
          </a:p>
          <a:p>
            <a:r>
              <a:rPr lang="zh-CN" altLang="en-US"/>
              <a:t>真实是生命进入光中</a:t>
            </a:r>
            <a:endParaRPr lang="zh-CN" altLang="en-US"/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神就是光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/>
              <a:t>上帝是光，在祂里面毫无黑暗。</a:t>
            </a:r>
            <a:r>
              <a:rPr lang="en-US" altLang="zh-CN" sz="2800"/>
              <a:t>(</a:t>
            </a:r>
            <a:r>
              <a:rPr lang="zh-CN" altLang="en-US" sz="2800"/>
              <a:t>约翰一书</a:t>
            </a:r>
            <a:r>
              <a:rPr lang="en-US" altLang="zh-CN" sz="2800"/>
              <a:t> 1:5)</a:t>
            </a:r>
            <a:endParaRPr lang="en-US" altLang="zh-CN" sz="280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光带来洁净与更新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>
                <a:sym typeface="+mn-ea"/>
              </a:rPr>
              <a:t>我们若在光明中行，如同神在光明中，就彼此相交，他儿子耶稣的血也洗净我们一切的罪。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en-US" altLang="zh-CN" sz="2800">
                <a:sym typeface="+mn-ea"/>
              </a:rPr>
              <a:t>(</a:t>
            </a:r>
            <a:r>
              <a:rPr lang="zh-CN" altLang="en-US" sz="2800">
                <a:sym typeface="+mn-ea"/>
              </a:rPr>
              <a:t>约翰一书</a:t>
            </a:r>
            <a:r>
              <a:rPr lang="en-US" altLang="zh-CN" sz="2800">
                <a:sym typeface="+mn-ea"/>
              </a:rPr>
              <a:t> 1:5-7 </a:t>
            </a:r>
            <a:r>
              <a:rPr lang="zh-CN" altLang="en-US" sz="2800">
                <a:sym typeface="+mn-ea"/>
              </a:rPr>
              <a:t>和合本</a:t>
            </a:r>
            <a:r>
              <a:rPr lang="en-US" altLang="zh-CN" sz="2800">
                <a:sym typeface="+mn-ea"/>
              </a:rPr>
              <a:t>)</a:t>
            </a:r>
            <a:endParaRPr lang="en-US" altLang="zh-CN"/>
          </a:p>
          <a:p>
            <a:endParaRPr lang="en-US" altLang="zh-CN"/>
          </a:p>
          <a:p>
            <a:pPr marL="0" indent="0">
              <a:buNone/>
            </a:pPr>
            <a:endParaRPr lang="zh-CN" altLang="en-US"/>
          </a:p>
          <a:p/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更新发生在这里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神更新的从来不是我们愿意给祂看的部分</a:t>
            </a:r>
            <a:endParaRPr lang="zh-CN" altLang="en-US"/>
          </a:p>
          <a:p>
            <a:r>
              <a:rPr lang="zh-CN" altLang="en-US">
                <a:sym typeface="+mn-ea"/>
              </a:rPr>
              <a:t>神更新的</a:t>
            </a:r>
            <a:r>
              <a:rPr lang="zh-CN" altLang="en-US"/>
              <a:t>是我们</a:t>
            </a:r>
            <a:r>
              <a:rPr lang="en-US" altLang="zh-CN"/>
              <a:t>最终</a:t>
            </a:r>
            <a:r>
              <a:rPr lang="zh-CN" altLang="en-US"/>
              <a:t>不再隐藏的</a:t>
            </a:r>
            <a:r>
              <a:rPr lang="en-US" altLang="zh-CN"/>
              <a:t>生命部分</a:t>
            </a:r>
            <a:endParaRPr lang="zh-CN" altLang="en-US"/>
          </a:p>
          <a:p>
            <a:r>
              <a:rPr lang="en-US" altLang="zh-CN">
                <a:sym typeface="+mn-ea"/>
              </a:rPr>
              <a:t>神</a:t>
            </a:r>
            <a:r>
              <a:rPr lang="zh-CN" altLang="en-US">
                <a:sym typeface="+mn-ea"/>
              </a:rPr>
              <a:t>更新</a:t>
            </a:r>
            <a:r>
              <a:rPr lang="en-US" altLang="zh-CN">
                <a:sym typeface="+mn-ea"/>
              </a:rPr>
              <a:t>我们</a:t>
            </a:r>
            <a:r>
              <a:rPr lang="zh-CN" altLang="en-US">
                <a:sym typeface="+mn-ea"/>
              </a:rPr>
              <a:t>不是奖励努力，而是回应真实。</a:t>
            </a:r>
            <a:endParaRPr lang="zh-CN" altLang="en-US">
              <a:sym typeface="+mn-ea"/>
            </a:endParaRPr>
          </a:p>
          <a:p>
            <a:endParaRPr lang="zh-CN" altLang="en-US"/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为什么没有更新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隐藏 → 光进不来 → 没有洁净 → 没有更新</a:t>
            </a:r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隐藏的代价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/>
              <a:t>我闭口不认罪的时候，因终日唉哼而骨头枯干。</a:t>
            </a:r>
            <a:endParaRPr lang="zh-CN" altLang="en-US"/>
          </a:p>
          <a:p>
            <a:pPr marL="0" indent="0">
              <a:buNone/>
            </a:pPr>
            <a:r>
              <a:rPr lang="en-US" altLang="zh-CN" sz="2800"/>
              <a:t>(</a:t>
            </a:r>
            <a:r>
              <a:rPr lang="zh-CN" altLang="en-US" sz="2800"/>
              <a:t>诗篇</a:t>
            </a:r>
            <a:r>
              <a:rPr lang="en-US" altLang="zh-CN" sz="2800"/>
              <a:t> 32:3 </a:t>
            </a:r>
            <a:r>
              <a:rPr lang="zh-CN" altLang="en-US" sz="2800"/>
              <a:t>和合本</a:t>
            </a:r>
            <a:r>
              <a:rPr lang="en-US" altLang="zh-CN" sz="2800"/>
              <a:t>)</a:t>
            </a:r>
            <a:endParaRPr lang="en-US" altLang="zh-CN" sz="2800"/>
          </a:p>
          <a:p>
            <a:pPr marL="0" indent="0">
              <a:buNone/>
            </a:pPr>
          </a:p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/>
              <a:t>门徒系列</a:t>
            </a:r>
            <a:endParaRPr 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5535" y="1508760"/>
            <a:ext cx="4990465" cy="4526280"/>
          </a:xfrm>
        </p:spPr>
        <p:txBody>
          <a:bodyPr>
            <a:normAutofit lnSpcReduction="10000"/>
          </a:bodyPr>
          <a:lstStyle/>
          <a:p>
            <a:pPr marL="742950" indent="-742950">
              <a:buAutoNum type="arabicPeriod"/>
            </a:pPr>
            <a:r>
              <a:rPr lang="zh-CN" altLang="en-US">
                <a:sym typeface="+mn-ea"/>
              </a:rPr>
              <a:t>从信徒到门徒</a:t>
            </a:r>
            <a:endParaRPr lang="zh-CN" altLang="en-US"/>
          </a:p>
          <a:p>
            <a:pPr marL="742950" indent="-742950">
              <a:buAutoNum type="arabicPeriod"/>
            </a:pPr>
            <a:r>
              <a:rPr lang="zh-CN" altLang="en-US">
                <a:sym typeface="+mn-ea"/>
              </a:rPr>
              <a:t>付代价的门徒</a:t>
            </a:r>
            <a:endParaRPr lang="zh-CN" altLang="en-US"/>
          </a:p>
          <a:p>
            <a:pPr marL="742950" indent="-742950">
              <a:buAutoNum type="arabicPeriod"/>
            </a:pPr>
            <a:r>
              <a:rPr lang="zh-CN" altLang="en-US">
                <a:sym typeface="+mn-ea"/>
              </a:rPr>
              <a:t>活像耶稣</a:t>
            </a:r>
            <a:endParaRPr lang="zh-CN" altLang="en-US">
              <a:sym typeface="+mn-ea"/>
            </a:endParaRPr>
          </a:p>
          <a:p>
            <a:pPr marL="742950" indent="-742950">
              <a:buAutoNum type="arabicPeriod"/>
            </a:pPr>
            <a:r>
              <a:rPr lang="zh-CN" altLang="en-US">
                <a:sym typeface="+mn-ea"/>
              </a:rPr>
              <a:t>从爱己到舍己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endParaRPr lang="zh-CN" altLang="en-US"/>
          </a:p>
        </p:txBody>
      </p:sp>
      <p:sp>
        <p:nvSpPr>
          <p:cNvPr id="4" name="Content Placeholder 2"/>
          <p:cNvSpPr>
            <a:spLocks noGrp="1"/>
          </p:cNvSpPr>
          <p:nvPr/>
        </p:nvSpPr>
        <p:spPr>
          <a:xfrm>
            <a:off x="6223000" y="1508760"/>
            <a:ext cx="5638800" cy="45262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90204"/>
              <a:buChar char="•"/>
              <a:defRPr sz="3600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90204"/>
              <a:buChar char="–"/>
              <a:defRPr sz="2800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90204"/>
              <a:buChar char="•"/>
              <a:defRPr sz="2400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90204"/>
              <a:buChar char="–"/>
              <a:defRPr sz="2000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anose="020B0604020202090204"/>
              <a:buChar char="»"/>
              <a:defRPr sz="2000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 panose="020B060402020209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 panose="020B060402020209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 panose="020B060402020209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 panose="020B0604020202090204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>
                <a:sym typeface="+mn-ea"/>
              </a:rPr>
              <a:t>5.   </a:t>
            </a:r>
            <a:r>
              <a:rPr lang="zh-CN" altLang="en-US">
                <a:sym typeface="+mn-ea"/>
              </a:rPr>
              <a:t>自由与界限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6.   </a:t>
            </a:r>
            <a:r>
              <a:rPr lang="zh-CN" altLang="en-US">
                <a:sym typeface="+mn-ea"/>
              </a:rPr>
              <a:t>使万民作门徒</a:t>
            </a:r>
            <a:endParaRPr lang="zh-CN" altLang="en-US">
              <a:sym typeface="+mn-ea"/>
            </a:endParaRPr>
          </a:p>
          <a:p>
            <a:pPr marL="0" indent="0">
              <a:buNone/>
            </a:pPr>
            <a:r>
              <a:rPr lang="en-US" altLang="zh-CN">
                <a:sym typeface="+mn-ea"/>
              </a:rPr>
              <a:t>7.   </a:t>
            </a:r>
            <a:r>
              <a:rPr lang="zh-CN" altLang="en-US">
                <a:sym typeface="+mn-ea"/>
              </a:rPr>
              <a:t>耶稣是带门徒的榜样</a:t>
            </a:r>
            <a:endParaRPr lang="zh-CN" altLang="en-US"/>
          </a:p>
          <a:p>
            <a:pPr marL="0" indent="0">
              <a:buNone/>
            </a:pPr>
            <a:r>
              <a:rPr lang="en-US" altLang="zh-CN">
                <a:sym typeface="+mn-ea"/>
              </a:rPr>
              <a:t>8.   </a:t>
            </a:r>
            <a:r>
              <a:rPr lang="zh-CN" altLang="en-US">
                <a:sym typeface="+mn-ea"/>
              </a:rPr>
              <a:t>从信到跟随</a:t>
            </a:r>
            <a:endParaRPr lang="zh-CN" altLang="en-US"/>
          </a:p>
          <a:p>
            <a:pPr marL="0" indent="0">
              <a:buNone/>
            </a:pPr>
            <a:endParaRPr lang="zh-CN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这是敬虔人的经历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隐藏不会让生命更安全</a:t>
            </a:r>
            <a:endParaRPr lang="zh-CN" altLang="en-US"/>
          </a:p>
          <a:p>
            <a:r>
              <a:rPr lang="zh-CN" altLang="en-US">
                <a:sym typeface="+mn-ea"/>
              </a:rPr>
              <a:t>隐藏</a:t>
            </a:r>
            <a:r>
              <a:rPr lang="zh-CN" altLang="en-US"/>
              <a:t>只会让生命慢慢枯干</a:t>
            </a:r>
            <a:endParaRPr lang="zh-CN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真实是有代价的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真实</a:t>
            </a:r>
            <a:r>
              <a:rPr lang="zh-CN" altLang="en-US"/>
              <a:t>会让我不再安全</a:t>
            </a:r>
            <a:endParaRPr lang="zh-CN" altLang="en-US"/>
          </a:p>
          <a:p>
            <a:r>
              <a:rPr lang="en-US" altLang="zh-CN">
                <a:sym typeface="+mn-ea"/>
              </a:rPr>
              <a:t>真实</a:t>
            </a:r>
            <a:r>
              <a:rPr lang="zh-CN" altLang="en-US"/>
              <a:t>会让我失去控制</a:t>
            </a:r>
            <a:endParaRPr lang="zh-CN" altLang="en-US"/>
          </a:p>
          <a:p>
            <a:r>
              <a:rPr lang="en-US" altLang="zh-CN">
                <a:sym typeface="+mn-ea"/>
              </a:rPr>
              <a:t>真实</a:t>
            </a:r>
            <a:r>
              <a:rPr lang="zh-CN" altLang="en-US"/>
              <a:t>会让我感到脆弱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那我们为什么害怕真实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t>如果真实这么重要，为什么我们却这么害怕真实？</a:t>
            </a:r>
          </a:p>
          <a:p/>
          <a:p/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今天不是立志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今天不是要求你做什么</a:t>
            </a:r>
            <a:endParaRPr lang="zh-CN" altLang="en-US"/>
          </a:p>
          <a:p>
            <a:r>
              <a:rPr lang="zh-CN" altLang="en-US"/>
              <a:t>而是邀请你不再继续隐藏</a:t>
            </a:r>
            <a:endParaRPr lang="zh-CN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27318" y="134620"/>
            <a:ext cx="11906250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9" y="1958975"/>
            <a:ext cx="10924845" cy="1470025"/>
          </a:xfrm>
        </p:spPr>
        <p:txBody>
          <a:bodyPr/>
          <a:lstStyle/>
          <a:p>
            <a:r>
              <a:rPr lang="zh-CN"/>
              <a:t>祷告</a:t>
            </a:r>
            <a:endParaRPr lang="zh-CN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27318" y="134620"/>
            <a:ext cx="11906250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979" y="1958975"/>
            <a:ext cx="10924845" cy="1470025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zh-CN" sz="4800"/>
              <a:t>门徒系列</a:t>
            </a:r>
            <a:r>
              <a:rPr sz="4800"/>
              <a:t> </a:t>
            </a:r>
            <a:r>
              <a:rPr lang="en-US" sz="4800"/>
              <a:t>9</a:t>
            </a:r>
            <a:r>
              <a:rPr sz="4800"/>
              <a:t>：</a:t>
            </a:r>
            <a:br>
              <a:rPr sz="4800"/>
            </a:br>
            <a:r>
              <a:rPr lang="zh-CN" altLang="en-US" sz="4800">
                <a:sym typeface="+mn-ea"/>
              </a:rPr>
              <a:t>当跟随没有更新</a:t>
            </a:r>
            <a:endParaRPr lang="zh-CN" altLang="en-US" sz="4800"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3397250" y="4692650"/>
            <a:ext cx="58547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2400">
                <a:solidFill>
                  <a:schemeClr val="bg1">
                    <a:lumMod val="85000"/>
                  </a:schemeClr>
                </a:solidFill>
              </a:rPr>
              <a:t>2026-1-18</a:t>
            </a:r>
            <a:endParaRPr lang="en-US" altLang="zh-CN" sz="2400">
              <a:solidFill>
                <a:schemeClr val="bg1">
                  <a:lumMod val="8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127318" y="134620"/>
            <a:ext cx="11906250" cy="6525260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p>
            <a:endParaRPr lang="zh-CN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74115" y="1786890"/>
            <a:ext cx="9758045" cy="315849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sz="4400">
                <a:sym typeface="+mn-ea"/>
              </a:rPr>
              <a:t>真实是门徒生命更新的起点</a:t>
            </a:r>
            <a:endParaRPr sz="4400">
              <a:sym typeface="+mn-ea"/>
            </a:endParaRPr>
          </a:p>
          <a:p>
            <a:pPr algn="ctr">
              <a:lnSpc>
                <a:spcPct val="150000"/>
              </a:lnSpc>
            </a:pPr>
            <a:endParaRPr sz="4000">
              <a:sym typeface="+mn-ea"/>
            </a:endParaRPr>
          </a:p>
          <a:p>
            <a:pPr algn="ctr">
              <a:lnSpc>
                <a:spcPct val="150000"/>
              </a:lnSpc>
            </a:pPr>
            <a:r>
              <a:rPr lang="zh-CN" sz="2400">
                <a:sym typeface="+mn-ea"/>
              </a:rPr>
              <a:t>核心经文：</a:t>
            </a:r>
            <a:r>
              <a:rPr sz="2400">
                <a:sym typeface="+mn-ea"/>
              </a:rPr>
              <a:t>约翰一书 1:5–7</a:t>
            </a:r>
            <a:r>
              <a:rPr lang="en-US" sz="2400">
                <a:sym typeface="+mn-ea"/>
              </a:rPr>
              <a:t>     </a:t>
            </a:r>
            <a:r>
              <a:rPr lang="zh-CN" sz="2400"/>
              <a:t>辅助</a:t>
            </a:r>
            <a:r>
              <a:rPr sz="2400"/>
              <a:t>经文：</a:t>
            </a:r>
            <a:r>
              <a:rPr sz="2400">
                <a:sym typeface="+mn-ea"/>
              </a:rPr>
              <a:t>诗篇 32:3–4</a:t>
            </a:r>
            <a:endParaRPr sz="2400"/>
          </a:p>
          <a:p>
            <a:pPr algn="ctr">
              <a:lnSpc>
                <a:spcPct val="150000"/>
              </a:lnSpc>
            </a:pPr>
            <a:endParaRPr lang="en-US" sz="2400"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熟悉的现象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我在跟随耶稣</a:t>
            </a:r>
            <a:endParaRPr lang="zh-CN" altLang="en-US"/>
          </a:p>
          <a:p>
            <a:r>
              <a:rPr lang="zh-CN" altLang="en-US"/>
              <a:t>我也在聚会、服事、祷告</a:t>
            </a:r>
            <a:endParaRPr lang="zh-CN" altLang="en-US"/>
          </a:p>
          <a:p>
            <a:r>
              <a:rPr lang="zh-CN" altLang="en-US"/>
              <a:t>但我的生命，好像一直没有更新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这不是</a:t>
            </a:r>
            <a:r>
              <a:rPr lang="en-US" altLang="zh-CN"/>
              <a:t>“</a:t>
            </a:r>
            <a:r>
              <a:rPr lang="zh-CN" altLang="en-US"/>
              <a:t>我根本没跟随</a:t>
            </a:r>
            <a:r>
              <a:rPr lang="en-US" altLang="zh-CN"/>
              <a:t>”</a:t>
            </a:r>
            <a:endParaRPr lang="en-US" altLang="zh-C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/>
              <a:t>我不是完全不认真</a:t>
            </a:r>
            <a:endParaRPr lang="zh-CN" altLang="en-US"/>
          </a:p>
          <a:p>
            <a:r>
              <a:rPr lang="zh-CN" altLang="en-US"/>
              <a:t>也不是敷衍了事</a:t>
            </a:r>
            <a:endParaRPr lang="zh-CN" altLang="en-US"/>
          </a:p>
          <a:p>
            <a:r>
              <a:rPr lang="zh-CN" altLang="en-US"/>
              <a:t>但更新，真的没有发生</a:t>
            </a:r>
            <a:endParaRPr lang="zh-CN" altLang="en-US"/>
          </a:p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问题到底在哪里？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/>
              <a:t>如果</a:t>
            </a:r>
            <a:r>
              <a:rPr lang="en-US" altLang="zh-CN"/>
              <a:t>跟随了</a:t>
            </a:r>
            <a:r>
              <a:rPr lang="en-US" altLang="zh-CN">
                <a:sym typeface="+mn-ea"/>
              </a:rPr>
              <a:t>更新</a:t>
            </a:r>
            <a:r>
              <a:rPr lang="en-US" altLang="zh-CN"/>
              <a:t>却没有发生，那么</a:t>
            </a:r>
            <a:r>
              <a:rPr lang="zh-CN" altLang="en-US"/>
              <a:t>问题</a:t>
            </a:r>
            <a:endParaRPr lang="zh-CN" altLang="en-US"/>
          </a:p>
          <a:p>
            <a:r>
              <a:rPr lang="zh-CN" altLang="en-US"/>
              <a:t>不在努力</a:t>
            </a:r>
            <a:r>
              <a:rPr lang="en-US" altLang="zh-CN"/>
              <a:t>上</a:t>
            </a:r>
            <a:endParaRPr lang="zh-CN" altLang="en-US"/>
          </a:p>
          <a:p>
            <a:r>
              <a:rPr lang="zh-CN" altLang="en-US"/>
              <a:t>不在热心</a:t>
            </a:r>
            <a:r>
              <a:rPr lang="en-US" altLang="zh-CN"/>
              <a:t>上</a:t>
            </a:r>
            <a:endParaRPr lang="zh-CN" altLang="en-US"/>
          </a:p>
          <a:p>
            <a:r>
              <a:rPr lang="zh-CN" altLang="en-US"/>
              <a:t>不在参与</a:t>
            </a:r>
            <a:r>
              <a:rPr lang="en-US" altLang="zh-CN"/>
              <a:t>上</a:t>
            </a:r>
            <a:endParaRPr lang="zh-CN" altLang="en-US"/>
          </a:p>
          <a:p>
            <a:pPr marL="0" indent="0">
              <a:buNone/>
            </a:pPr>
            <a:r>
              <a:rPr lang="zh-CN" altLang="en-US"/>
              <a:t>那问题，一定在别的地方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我们最常给自己的解释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en-US"/>
              <a:t>是不是我祷告不够</a:t>
            </a:r>
            <a:endParaRPr lang="zh-CN" altLang="en-US"/>
          </a:p>
          <a:p>
            <a:r>
              <a:rPr lang="zh-CN" altLang="en-US"/>
              <a:t>是不是我顺服不彻底</a:t>
            </a:r>
            <a:endParaRPr lang="zh-CN" altLang="en-US"/>
          </a:p>
          <a:p>
            <a:r>
              <a:rPr lang="zh-CN" altLang="en-US"/>
              <a:t>是不是我还不够属灵</a:t>
            </a:r>
            <a:endParaRPr lang="zh-CN" altLang="en-US"/>
          </a:p>
          <a:p/>
          <a:p/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真正的问题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真正的问题不是我不够努力</a:t>
            </a:r>
            <a:endParaRPr lang="zh-CN" altLang="en-US"/>
          </a:p>
          <a:p>
            <a:r>
              <a:rPr lang="zh-CN" altLang="en-US"/>
              <a:t>而是我一直在隐藏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3" grpId="1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847</Words>
  <Application>WPS 表格</Application>
  <PresentationFormat>On-screen Show (4:3)</PresentationFormat>
  <Paragraphs>157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6" baseType="lpstr">
      <vt:lpstr>Arial</vt:lpstr>
      <vt:lpstr>宋体</vt:lpstr>
      <vt:lpstr>Wingdings</vt:lpstr>
      <vt:lpstr>Arial</vt:lpstr>
      <vt:lpstr>Calibri</vt:lpstr>
      <vt:lpstr>Helvetica Neue</vt:lpstr>
      <vt:lpstr>汉仪书宋二KW</vt:lpstr>
      <vt:lpstr>微软雅黑</vt:lpstr>
      <vt:lpstr>汉仪旗黑</vt:lpstr>
      <vt:lpstr>宋体</vt:lpstr>
      <vt:lpstr>Arial Unicode MS</vt:lpstr>
      <vt:lpstr>Office Theme</vt:lpstr>
      <vt:lpstr>门徒系列 9： 真实从哪里开始</vt:lpstr>
      <vt:lpstr>寻道系列</vt:lpstr>
      <vt:lpstr>门徒系列 9： 当跟随没有更新</vt:lpstr>
      <vt:lpstr>PowerPoint 演示文稿</vt:lpstr>
      <vt:lpstr>一个熟悉的现象</vt:lpstr>
      <vt:lpstr>但生命真的更新了吗？</vt:lpstr>
      <vt:lpstr>问题到底在哪里？</vt:lpstr>
      <vt:lpstr>一个常见的误判</vt:lpstr>
      <vt:lpstr>真正的问题</vt:lpstr>
      <vt:lpstr>什么是“管理自己”</vt:lpstr>
      <vt:lpstr>管理自己的样子</vt:lpstr>
      <vt:lpstr>一个关键判断</vt:lpstr>
      <vt:lpstr>什么是真实（先澄清）</vt:lpstr>
      <vt:lpstr>真实真正指向哪里</vt:lpstr>
      <vt:lpstr>核心经文</vt:lpstr>
      <vt:lpstr>行在光中是什么意思</vt:lpstr>
      <vt:lpstr>整篇核心判断</vt:lpstr>
      <vt:lpstr>为什么没有更新</vt:lpstr>
      <vt:lpstr>一段生命经验</vt:lpstr>
      <vt:lpstr>隐藏的代价</vt:lpstr>
      <vt:lpstr>不是神没有工作</vt:lpstr>
      <vt:lpstr>一个还没回答的问题</vt:lpstr>
      <vt:lpstr>结束语</vt:lpstr>
      <vt:lpstr>祷告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肖海涛</cp:lastModifiedBy>
  <cp:revision>19</cp:revision>
  <dcterms:created xsi:type="dcterms:W3CDTF">2026-01-17T23:46:54Z</dcterms:created>
  <dcterms:modified xsi:type="dcterms:W3CDTF">2026-01-17T23:46:54Z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2052-12.1.24031.24031</vt:lpwstr>
  </property>
  <property fmtid="{D5CDD505-2E9C-101B-9397-08002B2CF9AE}" pid="3" name="ICV">
    <vt:lpwstr>0B778B788AC64D308E9F6B69527C9606_43</vt:lpwstr>
  </property>
</Properties>
</file>