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1556" r:id="rId3"/>
    <p:sldId id="2051" r:id="rId5"/>
    <p:sldId id="1986" r:id="rId6"/>
    <p:sldId id="2018" r:id="rId7"/>
    <p:sldId id="2022" r:id="rId8"/>
    <p:sldId id="2023" r:id="rId9"/>
    <p:sldId id="2024" r:id="rId10"/>
    <p:sldId id="2025" r:id="rId11"/>
    <p:sldId id="2026" r:id="rId12"/>
    <p:sldId id="2027" r:id="rId13"/>
    <p:sldId id="2021" r:id="rId14"/>
    <p:sldId id="2049" r:id="rId15"/>
    <p:sldId id="2028" r:id="rId16"/>
    <p:sldId id="2029" r:id="rId17"/>
    <p:sldId id="2030" r:id="rId18"/>
    <p:sldId id="2031" r:id="rId19"/>
    <p:sldId id="2032" r:id="rId20"/>
    <p:sldId id="2033" r:id="rId21"/>
    <p:sldId id="2034" r:id="rId22"/>
    <p:sldId id="2035" r:id="rId23"/>
    <p:sldId id="2038" r:id="rId24"/>
    <p:sldId id="2039" r:id="rId25"/>
    <p:sldId id="2041" r:id="rId26"/>
    <p:sldId id="2042" r:id="rId27"/>
    <p:sldId id="2044" r:id="rId28"/>
    <p:sldId id="2046" r:id="rId29"/>
    <p:sldId id="2047" r:id="rId30"/>
    <p:sldId id="2048" r:id="rId31"/>
    <p:sldId id="2001" r:id="rId32"/>
    <p:sldId id="2043" r:id="rId33"/>
    <p:sldId id="646" r:id="rId34"/>
  </p:sldIdLst>
  <p:sldSz cx="12192000" cy="6858000"/>
  <p:notesSz cx="6858000" cy="9144000"/>
  <p:embeddedFontLst>
    <p:embeddedFont>
      <p:font typeface="方正中雅宋简" panose="02000000000000000000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" initials="q" lastIdx="6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69056"/>
    <a:srgbClr val="E39853"/>
    <a:srgbClr val="F9FBE5"/>
    <a:srgbClr val="F0D3B6"/>
    <a:srgbClr val="0F2D41"/>
    <a:srgbClr val="41707F"/>
    <a:srgbClr val="0A5B6A"/>
    <a:srgbClr val="032636"/>
    <a:srgbClr val="4B2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xfrm>
            <a:off x="466090" y="4400550"/>
            <a:ext cx="5940425" cy="3600450"/>
          </a:xfrm>
        </p:spPr>
        <p:txBody>
          <a:bodyPr/>
          <a:p>
            <a:endParaRPr lang="en-US" altLang="zh-CN" sz="1400">
              <a:solidFill>
                <a:schemeClr val="tx1"/>
              </a:solidFill>
            </a:endParaRPr>
          </a:p>
          <a:p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r>
              <a:rPr sz="1400">
                <a:sym typeface="+mn-ea"/>
              </a:rPr>
              <a:t>文化式信＝认同</a:t>
            </a:r>
            <a:endParaRPr sz="1400"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教会的问题：信徒多、门徒少</a:t>
            </a:r>
            <a:endParaRPr lang="zh-CN" altLang="en-US" sz="1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如果教会只传福音，却不带门徒，会发生什么？</a:t>
            </a: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en-US" altLang="zh-CN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r>
              <a:rPr lang="zh-CN" altLang="en-US" sz="1400"/>
              <a:t>真信</a:t>
            </a:r>
            <a:r>
              <a:rPr lang="en-US" altLang="en-US" sz="1400"/>
              <a:t>→</a:t>
            </a:r>
            <a:r>
              <a:rPr lang="zh-CN" altLang="en-US" sz="1400"/>
              <a:t>必然进入跟随</a:t>
            </a: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xfrm>
            <a:off x="173990" y="4400550"/>
            <a:ext cx="6457315" cy="3600450"/>
          </a:xfrm>
        </p:spPr>
        <p:txBody>
          <a:bodyPr/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zh-CN" altLang="en-US" sz="1400"/>
              <a:t>旧生命：自我</a:t>
            </a:r>
            <a:r>
              <a:rPr lang="zh-CN" altLang="en-US" sz="1400"/>
              <a:t>中心</a:t>
            </a:r>
            <a:endParaRPr lang="zh-CN" altLang="en-US" sz="1400"/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zh-CN" altLang="en-US" sz="1400"/>
              <a:t>新生命：基督为</a:t>
            </a:r>
            <a:r>
              <a:rPr lang="zh-CN" altLang="en-US" sz="1400"/>
              <a:t>主</a:t>
            </a: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4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1910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6394" hasCustomPrompt="1"/>
            <p:custDataLst>
              <p:tags r:id="rId3"/>
            </p:custDataLst>
          </p:nvPr>
        </p:nvSpPr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装饰  7"/>
          <p:cNvSpPr>
            <a:spLocks noGrp="1"/>
          </p:cNvSpPr>
          <p:nvPr>
            <p:ph type="body" idx="16395" hasCustomPrompt="1"/>
            <p:custDataLst>
              <p:tags r:id="rId4"/>
            </p:custDataLst>
          </p:nvPr>
        </p:nvSpPr>
        <p:spPr>
          <a:xfrm>
            <a:off x="41910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43434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43434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装饰  0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81153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82677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82677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10"/>
            </p:custDataLst>
          </p:nvPr>
        </p:nvSpPr>
        <p:spPr>
          <a:xfrm>
            <a:off x="41910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43434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43434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3"/>
            </p:custDataLst>
          </p:nvPr>
        </p:nvSpPr>
        <p:spPr>
          <a:xfrm>
            <a:off x="81153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2" hasCustomPrompt="1"/>
            <p:custDataLst>
              <p:tags r:id="rId14"/>
            </p:custDataLst>
          </p:nvPr>
        </p:nvSpPr>
        <p:spPr>
          <a:xfrm>
            <a:off x="82677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3" hasCustomPrompt="1"/>
            <p:custDataLst>
              <p:tags r:id="rId15"/>
            </p:custDataLst>
          </p:nvPr>
        </p:nvSpPr>
        <p:spPr>
          <a:xfrm>
            <a:off x="82677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1.png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0" name="图片 69" descr="/private/var/folders/78/x0p4jxxn01b72dyp9v4kg21c0000gn/T/com.kingsoft.wpsoffice.mac/picturecompress_20250118205038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30665" y="954660"/>
            <a:ext cx="5691105" cy="556705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32" h="8150">
                <a:moveTo>
                  <a:pt x="4232" y="780"/>
                </a:moveTo>
                <a:lnTo>
                  <a:pt x="6216" y="780"/>
                </a:lnTo>
                <a:lnTo>
                  <a:pt x="6216" y="8150"/>
                </a:lnTo>
                <a:lnTo>
                  <a:pt x="4232" y="8150"/>
                </a:lnTo>
                <a:lnTo>
                  <a:pt x="4232" y="780"/>
                </a:lnTo>
                <a:close/>
                <a:moveTo>
                  <a:pt x="0" y="780"/>
                </a:moveTo>
                <a:lnTo>
                  <a:pt x="1984" y="780"/>
                </a:lnTo>
                <a:lnTo>
                  <a:pt x="1984" y="8150"/>
                </a:lnTo>
                <a:lnTo>
                  <a:pt x="0" y="8150"/>
                </a:lnTo>
                <a:lnTo>
                  <a:pt x="0" y="780"/>
                </a:lnTo>
                <a:close/>
                <a:moveTo>
                  <a:pt x="6348" y="0"/>
                </a:moveTo>
                <a:lnTo>
                  <a:pt x="8332" y="0"/>
                </a:lnTo>
                <a:lnTo>
                  <a:pt x="8332" y="7370"/>
                </a:lnTo>
                <a:lnTo>
                  <a:pt x="6348" y="7370"/>
                </a:lnTo>
                <a:lnTo>
                  <a:pt x="6348" y="0"/>
                </a:lnTo>
                <a:close/>
                <a:moveTo>
                  <a:pt x="2116" y="0"/>
                </a:moveTo>
                <a:lnTo>
                  <a:pt x="4100" y="0"/>
                </a:lnTo>
                <a:lnTo>
                  <a:pt x="4100" y="7370"/>
                </a:lnTo>
                <a:lnTo>
                  <a:pt x="2116" y="7370"/>
                </a:lnTo>
                <a:lnTo>
                  <a:pt x="2116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791325" y="1452245"/>
            <a:ext cx="5655310" cy="1569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sym typeface="华康行楷体 W5" panose="03000509000000000000" charset="-122"/>
              </a:rPr>
              <a:t>主日证道</a:t>
            </a:r>
            <a:endParaRPr lang="zh-CN" altLang="en-US" sz="8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sym typeface="华康行楷体 W5" panose="03000509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639050" y="2845435"/>
            <a:ext cx="320484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en-US" altLang="zh-CN" sz="3600">
              <a:solidFill>
                <a:schemeClr val="accent2">
                  <a:lumMod val="60000"/>
                  <a:lumOff val="40000"/>
                </a:schemeClr>
              </a:solidFill>
              <a:latin typeface="微软雅黑" charset="0"/>
              <a:ea typeface="微软雅黑" charset="0"/>
              <a:cs typeface="Arial" panose="020B0704020202020204" pitchFamily="34" charset="0"/>
            </a:endParaRPr>
          </a:p>
          <a:p>
            <a:pPr algn="ctr"/>
            <a:r>
              <a:rPr lang="zh-CN" alt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charset="0"/>
                <a:ea typeface="微软雅黑" charset="0"/>
                <a:cs typeface="Arial" panose="020B0704020202020204" pitchFamily="34" charset="0"/>
              </a:rPr>
              <a:t>门徒系列之</a:t>
            </a:r>
            <a:r>
              <a:rPr lang="zh-CN" alt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charset="0"/>
                <a:ea typeface="微软雅黑" charset="0"/>
                <a:cs typeface="Arial" panose="020B0704020202020204" pitchFamily="34" charset="0"/>
              </a:rPr>
              <a:t>八</a:t>
            </a:r>
            <a:endParaRPr lang="zh-CN" altLang="en-US" sz="2800">
              <a:solidFill>
                <a:schemeClr val="accent2">
                  <a:lumMod val="60000"/>
                  <a:lumOff val="40000"/>
                </a:schemeClr>
              </a:solidFill>
              <a:latin typeface="微软雅黑" charset="0"/>
              <a:ea typeface="微软雅黑" charset="0"/>
              <a:cs typeface="Arial" panose="020B0704020202020204" pitchFamily="34" charset="0"/>
            </a:endParaRPr>
          </a:p>
          <a:p>
            <a:pPr algn="ctr"/>
            <a:endParaRPr lang="zh-CN" altLang="en-US" sz="2800">
              <a:solidFill>
                <a:schemeClr val="accent2">
                  <a:lumMod val="60000"/>
                  <a:lumOff val="40000"/>
                </a:schemeClr>
              </a:solidFill>
              <a:latin typeface="微软雅黑" charset="0"/>
              <a:ea typeface="微软雅黑" charset="0"/>
              <a:cs typeface="Arial" panose="020B0704020202020204" pitchFamily="34" charset="0"/>
            </a:endParaRPr>
          </a:p>
          <a:p>
            <a:pPr algn="ctr"/>
            <a:r>
              <a:rPr lang="en-US" altLang="zh-CN" sz="280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charset="0"/>
                <a:ea typeface="微软雅黑" charset="0"/>
                <a:cs typeface="Arial" panose="020B0704020202020204" pitchFamily="34" charset="0"/>
                <a:sym typeface="+mn-ea"/>
              </a:rPr>
              <a:t>2025.11.23</a:t>
            </a:r>
            <a:endParaRPr lang="en-US" altLang="zh-CN" sz="2800">
              <a:solidFill>
                <a:schemeClr val="accent2">
                  <a:lumMod val="60000"/>
                  <a:lumOff val="40000"/>
                </a:schemeClr>
              </a:solidFill>
              <a:latin typeface="微软雅黑" charset="0"/>
              <a:ea typeface="微软雅黑" charset="0"/>
              <a:cs typeface="Arial" panose="020B0704020202020204" pitchFamily="34" charset="0"/>
            </a:endParaRPr>
          </a:p>
          <a:p>
            <a:pPr algn="ctr"/>
            <a:endParaRPr lang="zh-CN" altLang="en-US" sz="2800">
              <a:solidFill>
                <a:schemeClr val="accent2">
                  <a:lumMod val="60000"/>
                  <a:lumOff val="40000"/>
                </a:schemeClr>
              </a:solidFill>
              <a:latin typeface="微软雅黑" charset="0"/>
              <a:ea typeface="微软雅黑" charset="0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圣经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揭示假信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有人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“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信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”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耶稣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耶稣却不信任他们（约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2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没有行为＝死的信（雅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2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）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假信只认同，</a:t>
            </a: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但不降服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321310"/>
            <a:ext cx="113493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6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圣经中的</a:t>
            </a:r>
            <a:r>
              <a:rPr lang="en-US" altLang="zh-CN" sz="66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“</a:t>
            </a:r>
            <a:r>
              <a:rPr lang="zh-CN" altLang="en-US" sz="66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假信</a:t>
            </a:r>
            <a:r>
              <a:rPr lang="en-US" altLang="zh-CN" sz="66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”</a:t>
            </a:r>
            <a:endParaRPr lang="zh-CN" altLang="en-US" sz="66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66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2091055"/>
            <a:ext cx="113493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当耶稣在耶路撒冷过逾越节的时候，有许多人看见他所行的神迹，就信了他的名。耶稣却不将自己交托他们；因为他知道万人，也用不着谁见证人怎样，因他知道人心里所存的。</a:t>
            </a:r>
            <a:r>
              <a:rPr lang="en-US" altLang="zh-CN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(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约翰福音</a:t>
            </a:r>
            <a:r>
              <a:rPr lang="en-US" altLang="zh-CN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2:23-25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和合本</a:t>
            </a:r>
            <a:r>
              <a:rPr lang="en-US" altLang="zh-CN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)</a:t>
            </a:r>
            <a:endParaRPr lang="en-US" altLang="zh-CN" sz="36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321310"/>
            <a:ext cx="113493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6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圣经中的</a:t>
            </a:r>
            <a:r>
              <a:rPr lang="en-US" altLang="zh-CN" sz="66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“</a:t>
            </a:r>
            <a:r>
              <a:rPr lang="zh-CN" altLang="en-US" sz="66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</a:t>
            </a:r>
            <a:r>
              <a:rPr lang="en-US" altLang="zh-CN" sz="66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”</a:t>
            </a:r>
            <a:endParaRPr lang="zh-CN" altLang="en-US" sz="66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66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124565" y="6470650"/>
            <a:ext cx="106680" cy="102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293475" y="6470650"/>
            <a:ext cx="106680" cy="1028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462385" y="6470650"/>
            <a:ext cx="106680" cy="1028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1631295" y="6470650"/>
            <a:ext cx="106680" cy="1028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800205" y="6470650"/>
            <a:ext cx="106680" cy="1028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2091055"/>
            <a:ext cx="1134935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这样，信心若没有行为就是死的。</a:t>
            </a:r>
            <a:endParaRPr lang="zh-CN" altLang="en-US" sz="36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(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雅各书</a:t>
            </a:r>
            <a:r>
              <a:rPr lang="en-US" altLang="zh-CN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2:17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和合本</a:t>
            </a:r>
            <a:r>
              <a:rPr lang="en-US" altLang="zh-CN" sz="36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)</a:t>
            </a:r>
            <a:endParaRPr lang="en-US" altLang="zh-CN" sz="36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en-US" altLang="zh-CN" sz="36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真信是生命的转向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四种土：听道</a:t>
            </a:r>
            <a:r>
              <a:rPr lang="en-US" altLang="zh-CN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≠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得救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听道的人多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结果子的少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土壤决定方向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果子显明根基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真信三要素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认识祂（知道祂是谁）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接受祂（让祂做主）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倚靠祂（把人生交给祂）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真信的果子：跟随祂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信心的生命流程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认识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en-US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接受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en-US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倚靠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en-US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信心</a:t>
            </a: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就是持续走向基督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第一：认识基督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耳朵听见福音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头脑知道耶稣是谁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但知道祂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≠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属于祂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第二：真理进入心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心开始被主触动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愿意顺服祂的带领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愿意离开旧的方向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真理入心是圣灵动工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第三：倚靠带来跟随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把生命交给耶稣带领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开始走向祂所指的方向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跟随不是完美，而是不断回到祂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跟随是倚靠的果效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为何真信必进入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跟随？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一个人无法靠自己成长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跟随是门徒生命的自然反应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神透过人与关系来塑造我们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跟随是新生命的渴望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78480" y="2086610"/>
            <a:ext cx="7147560" cy="424624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①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从信徒到门徒 👣</a:t>
            </a:r>
            <a:endParaRPr lang="zh-CN" altLang="en-US" sz="360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②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付代价的门徒 💧</a:t>
            </a:r>
            <a:endParaRPr lang="zh-CN" altLang="en-US" sz="360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③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活像耶稣</a:t>
            </a:r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      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✝️</a:t>
            </a:r>
            <a:endParaRPr lang="en-US" altLang="zh-CN" sz="360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④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从爱己到舍己 </a:t>
            </a:r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❤️</a:t>
            </a:r>
            <a:endParaRPr lang="en-US" altLang="zh-CN" sz="360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⑤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自由与界限</a:t>
            </a:r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 🔥</a:t>
            </a:r>
            <a:endParaRPr lang="zh-CN" altLang="en-US" sz="360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sz="3600">
                <a:solidFill>
                  <a:schemeClr val="bg1">
                    <a:lumMod val="85000"/>
                  </a:schemeClr>
                </a:solidFill>
              </a:rPr>
              <a:t>⑥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使万民作门徒 🌍</a:t>
            </a:r>
            <a:endParaRPr lang="zh-CN" altLang="en-US" sz="360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en-US" sz="3600">
                <a:solidFill>
                  <a:schemeClr val="bg1">
                    <a:lumMod val="85000"/>
                  </a:schemeClr>
                </a:solidFill>
              </a:rPr>
              <a:t>⑦ 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耶稣是带门徒的榜样🕊</a:t>
            </a:r>
            <a:r>
              <a:rPr lang="en-US" altLang="en-US" sz="3600">
                <a:solidFill>
                  <a:schemeClr val="bg1">
                    <a:lumMod val="85000"/>
                  </a:schemeClr>
                </a:solidFill>
              </a:rPr>
              <a:t>️</a:t>
            </a:r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＋👣</a:t>
            </a:r>
            <a:endParaRPr lang="zh-CN" altLang="en-US" sz="3600">
              <a:solidFill>
                <a:schemeClr val="bg1">
                  <a:lumMod val="85000"/>
                </a:schemeClr>
              </a:solidFill>
            </a:endParaRPr>
          </a:p>
          <a:p>
            <a:endParaRPr lang="zh-CN" altLang="en-US" sz="3600">
              <a:solidFill>
                <a:schemeClr val="bg1">
                  <a:lumMod val="85000"/>
                </a:schemeClr>
              </a:solidFill>
            </a:endParaRPr>
          </a:p>
          <a:p>
            <a:endParaRPr lang="zh-CN" altLang="en-US" sz="3600">
              <a:solidFill>
                <a:schemeClr val="bg1">
                  <a:lumMod val="85000"/>
                </a:schemeClr>
              </a:solidFill>
            </a:endParaRPr>
          </a:p>
          <a:p>
            <a:endParaRPr lang="en-US" altLang="en-US" sz="3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17265" y="800100"/>
            <a:ext cx="4418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</a:rPr>
              <a:t>门徒系列回顾</a:t>
            </a:r>
            <a:endParaRPr lang="zh-CN" altLang="en-US" sz="5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福音带来生命的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重建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5980" y="2787650"/>
            <a:ext cx="2394585" cy="14770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旧生命</a:t>
            </a:r>
            <a:endParaRPr lang="zh-CN" altLang="en-US" sz="3200"/>
          </a:p>
        </p:txBody>
      </p:sp>
      <p:sp>
        <p:nvSpPr>
          <p:cNvPr id="10" name="矩形 9"/>
          <p:cNvSpPr/>
          <p:nvPr/>
        </p:nvSpPr>
        <p:spPr>
          <a:xfrm>
            <a:off x="7506970" y="2787650"/>
            <a:ext cx="2254885" cy="1331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rgbClr val="FF0000"/>
                </a:solidFill>
              </a:rPr>
              <a:t>新生命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043805" y="2787650"/>
            <a:ext cx="1939925" cy="13322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r>
              <a:rPr lang="zh-CN" alt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福</a:t>
            </a:r>
            <a:r>
              <a:rPr lang="en-US" altLang="zh-CN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zh-CN" alt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音</a:t>
            </a:r>
            <a:endParaRPr lang="zh-CN" altLang="en-US" sz="36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被带领：得救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的确据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愿意被提醒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愿意被塑造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愿意学习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愿意被带领，是最清晰的属灵果子之一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门徒生命的果子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愿意回头（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悔改）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愿意听主（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顺服）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愿意改变（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学像基督）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果子不是完美，而是方向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真信与假信的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对比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608965" y="1856105"/>
          <a:ext cx="11083290" cy="4480560"/>
        </p:xfrm>
        <a:graphic>
          <a:graphicData uri="http://schemas.openxmlformats.org/drawingml/2006/table">
            <a:tbl>
              <a:tblPr/>
              <a:tblGrid>
                <a:gridCol w="1837055"/>
                <a:gridCol w="4729480"/>
                <a:gridCol w="4516755"/>
              </a:tblGrid>
              <a:tr h="8229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32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36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真信心 </a:t>
                      </a:r>
                      <a:r>
                        <a:rPr lang="en-US" altLang="zh-CN" sz="36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→ </a:t>
                      </a:r>
                      <a:r>
                        <a:rPr lang="zh-CN" altLang="en-US" sz="36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门徒生命</a:t>
                      </a:r>
                      <a:endParaRPr lang="zh-CN" altLang="en-US" sz="36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36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假信心 </a:t>
                      </a:r>
                      <a:r>
                        <a:rPr lang="en-US" altLang="zh-CN" sz="36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→ </a:t>
                      </a:r>
                      <a:r>
                        <a:rPr lang="zh-CN" altLang="en-US" sz="36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口头信徒</a:t>
                      </a:r>
                      <a:endParaRPr lang="zh-CN" altLang="en-US" sz="36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3152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对耶稣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倚靠祂，愿意交托生命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认同祂，但不交托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3152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对真道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愿意被光照、愿意改变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听了不回应，无内化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3152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方向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走向耶稣、愿意跟随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自我为主，不跟随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3152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对带领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愿意被带门徒、学习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抗拒带领，不愿被塑造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3152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果子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愿悔改、</a:t>
                      </a: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愿意改变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32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无悔改、无更新</a:t>
                      </a:r>
                      <a:endParaRPr lang="zh-CN" altLang="en-US" sz="3200" b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真信带来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确据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</a:t>
            </a:r>
            <a:r>
              <a:rPr lang="en-US" altLang="zh-CN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en-US" altLang="en-US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en-US" altLang="zh-CN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</a:t>
            </a:r>
            <a:r>
              <a:rPr lang="en-US" altLang="zh-CN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en-US" altLang="en-US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en-US" altLang="zh-CN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果子</a:t>
            </a:r>
            <a:r>
              <a:rPr lang="en-US" altLang="zh-CN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en-US" altLang="en-US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en-US" altLang="zh-CN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确据</a:t>
            </a:r>
            <a:endParaRPr lang="zh-CN" altLang="en-US" sz="48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方向决定真实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耶稣的呼召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3490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不是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“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信我就够了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”</a:t>
            </a:r>
            <a:endParaRPr lang="en-US" altLang="zh-CN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而是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“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跟从我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”</a:t>
            </a:r>
            <a:endParaRPr lang="en-US" altLang="zh-CN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跟随不是条件，是生命的自然</a:t>
            </a: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反应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跟随的三个标志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3490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愿意听主的话（倾听）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愿意信靠祂的心（信任）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愿意走在祂的路上（顺服）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经文：约</a:t>
            </a:r>
            <a:r>
              <a:rPr lang="en-US" altLang="zh-CN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10:27</a:t>
            </a:r>
            <a:endParaRPr lang="en-US" altLang="zh-CN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门徒生命不是完美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3490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会跌倒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会软弱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但会继续跟随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门徒是</a:t>
            </a: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愿意被带领的人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两大呼吁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3490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你愿意跟随耶稣吗？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你愿意被带领吗？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愿意，就是恩典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6570" y="2091055"/>
            <a:ext cx="1134935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5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真正的信心，必定带向跟随。</a:t>
            </a:r>
            <a:endParaRPr lang="zh-CN" altLang="en-US" sz="5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124565" y="6470650"/>
            <a:ext cx="106680" cy="102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293475" y="6470650"/>
            <a:ext cx="106680" cy="1028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462385" y="6470650"/>
            <a:ext cx="106680" cy="1028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1631295" y="6470650"/>
            <a:ext cx="106680" cy="1028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800205" y="6470650"/>
            <a:ext cx="106680" cy="1028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94310" y="1360170"/>
            <a:ext cx="11637010" cy="1569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zh-CN" altLang="en-US" sz="3200">
              <a:ln>
                <a:solidFill>
                  <a:srgbClr val="AAAAAA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>
                <a:ln>
                  <a:solidFill>
                    <a:srgbClr val="AAAAAA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从信到</a:t>
            </a:r>
            <a:r>
              <a:rPr lang="zh-CN" altLang="en-US" sz="6000">
                <a:ln>
                  <a:solidFill>
                    <a:srgbClr val="AAAAAA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跟随</a:t>
            </a:r>
            <a:endParaRPr lang="zh-CN" altLang="en-US" sz="6000">
              <a:ln>
                <a:solidFill>
                  <a:srgbClr val="AAAAAA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 algn="ctr"/>
            <a:endParaRPr lang="zh-CN" altLang="en-US" sz="4000">
              <a:ln>
                <a:solidFill>
                  <a:srgbClr val="AAAAAA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 algn="ctr"/>
            <a:r>
              <a:rPr lang="zh-CN" altLang="en-US" sz="4000">
                <a:ln>
                  <a:solidFill>
                    <a:srgbClr val="AAAAAA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微软雅黑" charset="0"/>
                <a:ea typeface="微软雅黑" charset="0"/>
                <a:cs typeface="微软雅黑" charset="0"/>
              </a:rPr>
              <a:t>——信心如何带出门徒的生命？</a:t>
            </a:r>
            <a:endParaRPr lang="zh-CN" altLang="en-US" sz="4000">
              <a:ln>
                <a:solidFill>
                  <a:srgbClr val="AAAAAA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0850" y="1023620"/>
            <a:ext cx="11349355" cy="4284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5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真信心不是停在口里，</a:t>
            </a:r>
            <a:endParaRPr lang="zh-CN" altLang="en-US" sz="5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而是被圣灵带向基督；</a:t>
            </a:r>
            <a:endParaRPr lang="zh-CN" altLang="en-US" sz="5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跟随显出果子，</a:t>
            </a:r>
            <a:endParaRPr lang="zh-CN" altLang="en-US" sz="5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果子印证确据。</a:t>
            </a:r>
            <a:endParaRPr lang="en-US" altLang="zh-CN" sz="5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/private/var/folders/78/x0p4jxxn01b72dyp9v4kg21c0000gn/T/com.kingsoft.wpsoffice.mac/picturecompress_20250118205421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5" y="206375"/>
            <a:ext cx="4302125" cy="64452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597650" y="2489200"/>
            <a:ext cx="3566160" cy="1569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雅宋简" panose="02000000000000000000" charset="-122"/>
                <a:ea typeface="方正中雅宋简" panose="02000000000000000000" charset="-122"/>
              </a:rPr>
              <a:t>祷</a:t>
            </a: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雅宋简" panose="02000000000000000000" charset="-122"/>
                <a:ea typeface="方正中雅宋简" panose="02000000000000000000" charset="-122"/>
              </a:rPr>
              <a:t> </a:t>
            </a:r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雅宋简" panose="02000000000000000000" charset="-122"/>
                <a:ea typeface="方正中雅宋简" panose="02000000000000000000" charset="-122"/>
              </a:rPr>
              <a:t>告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中雅宋简" panose="02000000000000000000" charset="-122"/>
              <a:ea typeface="方正中雅宋简" panose="02000000000000000000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197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现代信徒的困境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006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嘴巴说信耶稣，生活却没有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改变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把信耶稣当成宗教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“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身份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”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圣经的信会把人带向耶稣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嘴上说</a:t>
            </a:r>
            <a:r>
              <a:rPr lang="en-US" altLang="zh-CN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“</a:t>
            </a: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我信耶稣</a:t>
            </a:r>
            <a:r>
              <a:rPr lang="en-US" altLang="zh-CN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”</a:t>
            </a: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不能证明得救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四个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关键问题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7205" y="1900555"/>
            <a:ext cx="1134872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什么是真信？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真信如何带来跟随？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跟随如何显明确据？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跟随为何不是得救条件？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耶稣定义的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得救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耶稣呼召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“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跟从我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”</a:t>
            </a:r>
            <a:endParaRPr lang="en-US" altLang="zh-CN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门徒是重生的人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信心本质：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奔向耶稣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耶稣定义得救的人＝门徒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第</a:t>
            </a:r>
            <a:r>
              <a:rPr lang="en-US" altLang="zh-CN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6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讲</a:t>
            </a:r>
            <a:r>
              <a:rPr lang="en-US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第</a:t>
            </a:r>
            <a:r>
              <a:rPr lang="en-US" altLang="zh-CN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8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讲的关系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第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6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讲：身份来自耶稣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第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8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讲：方向显明身份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生命方向比口头更真实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文化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中的</a:t>
            </a:r>
            <a:r>
              <a:rPr lang="en-US" altLang="zh-CN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“</a:t>
            </a: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信耶稣</a:t>
            </a:r>
            <a:r>
              <a:rPr lang="en-US" altLang="zh-CN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”</a:t>
            </a:r>
            <a:endParaRPr lang="en-US" altLang="zh-CN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当成一种好感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当成一种安慰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当成一种传统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文化的信是观念；圣经的</a:t>
            </a: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信是生命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" name="矩形 173"/>
          <p:cNvSpPr/>
          <p:nvPr/>
        </p:nvSpPr>
        <p:spPr>
          <a:xfrm>
            <a:off x="194945" y="206375"/>
            <a:ext cx="11802110" cy="6445250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lumMod val="85000"/>
                    <a:alpha val="51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620" y="207010"/>
            <a:ext cx="113493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圣经中的信</a:t>
            </a:r>
            <a:endParaRPr lang="zh-CN" altLang="en-US" sz="60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570" y="1900555"/>
            <a:ext cx="11349355" cy="3437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向基督转身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离开旧生命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•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听见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en-US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相信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en-US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倚靠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en-US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→</a:t>
            </a:r>
            <a:r>
              <a:rPr lang="en-US" altLang="zh-CN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 </a:t>
            </a:r>
            <a:r>
              <a:rPr lang="zh-CN" altLang="en-US" sz="4400">
                <a:solidFill>
                  <a:schemeClr val="bg1">
                    <a:lumMod val="85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跟随</a:t>
            </a:r>
            <a:endParaRPr lang="zh-CN" altLang="en-US" sz="4400">
              <a:solidFill>
                <a:schemeClr val="bg1">
                  <a:lumMod val="85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  <a:p>
            <a:pPr indent="0" algn="ctr">
              <a:lnSpc>
                <a:spcPct val="150000"/>
              </a:lnSpc>
              <a:buFont typeface="+mj-lt"/>
              <a:buNone/>
            </a:pP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真信一定带来生命的</a:t>
            </a:r>
            <a:r>
              <a:rPr lang="zh-CN" alt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楷体_GB2312" charset="0"/>
                <a:ea typeface="楷体_GB2312" charset="0"/>
                <a:cs typeface="Kaiti SC Regular" panose="02010600040101010101" charset="-122"/>
                <a:sym typeface="+mn-ea"/>
              </a:rPr>
              <a:t>新方向</a:t>
            </a:r>
            <a:endParaRPr lang="zh-CN" altLang="en-US" sz="4400">
              <a:solidFill>
                <a:schemeClr val="accent2">
                  <a:lumMod val="60000"/>
                  <a:lumOff val="40000"/>
                </a:schemeClr>
              </a:solidFill>
              <a:latin typeface="楷体_GB2312" charset="0"/>
              <a:ea typeface="楷体_GB2312" charset="0"/>
              <a:cs typeface="Kaiti SC Regular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57358814fcf7edde3204ea1e1fde56484ffa023"/>
  <p:tag name="KSO_WM_NEWLAYOUT_GROUP_ID" val="layout_30"/>
  <p:tag name="KSO_WM_NEWLAYOUT_ID" val="slide_a16b2b5fbc98ea23"/>
</p:tagLst>
</file>

<file path=ppt/tags/tag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5.xml><?xml version="1.0" encoding="utf-8"?>
<p:tagLst xmlns:p="http://schemas.openxmlformats.org/presentationml/2006/main">
  <p:tag name="KSO_WM_UNIT_VALUE" val="1436*146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50_1*d*1"/>
  <p:tag name="KSO_WM_TEMPLATE_CATEGORY" val="custom"/>
  <p:tag name="KSO_WM_TEMPLATE_INDEX" val="40479650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1"/>
  <p:tag name="KSO_WM_UNIT_PIC_EFFECT" val="1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WPS 文字</Application>
  <PresentationFormat>宽屏</PresentationFormat>
  <Paragraphs>237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8" baseType="lpstr">
      <vt:lpstr>Arial</vt:lpstr>
      <vt:lpstr>宋体</vt:lpstr>
      <vt:lpstr>Wingdings</vt:lpstr>
      <vt:lpstr>楷体</vt:lpstr>
      <vt:lpstr>汉仪楷体KW</vt:lpstr>
      <vt:lpstr>华康行楷体 W5</vt:lpstr>
      <vt:lpstr>微软雅黑</vt:lpstr>
      <vt:lpstr>汉仪旗黑</vt:lpstr>
      <vt:lpstr>楷体_GB2312</vt:lpstr>
      <vt:lpstr>汉仪楷体简</vt:lpstr>
      <vt:lpstr>Kaiti SC Regular</vt:lpstr>
      <vt:lpstr>Calibri</vt:lpstr>
      <vt:lpstr>Helvetica Neue</vt:lpstr>
      <vt:lpstr>微软雅黑</vt:lpstr>
      <vt:lpstr>宋体</vt:lpstr>
      <vt:lpstr>Arial Unicode MS</vt:lpstr>
      <vt:lpstr>汉仪书宋二KW</vt:lpstr>
      <vt:lpstr>宋体</vt:lpstr>
      <vt:lpstr>方正中雅宋简</vt:lpstr>
      <vt:lpstr>华文宋体</vt:lpstr>
      <vt:lpstr>Kaiti SC Regular</vt:lpstr>
      <vt:lpstr>华康行楷体 W5</vt:lpstr>
      <vt:lpstr>苹方-简</vt:lpstr>
      <vt:lpstr>Apple Color Emoji</vt:lpstr>
      <vt:lpstr>Wingdings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肖海涛</cp:lastModifiedBy>
  <cp:revision>139</cp:revision>
  <dcterms:created xsi:type="dcterms:W3CDTF">2025-11-23T00:00:53Z</dcterms:created>
  <dcterms:modified xsi:type="dcterms:W3CDTF">2025-11-23T00:00:53Z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2052-12.1.23540.23540</vt:lpwstr>
  </property>
  <property fmtid="{D5CDD505-2E9C-101B-9397-08002B2CF9AE}" pid="3" name="KSOTemplateUUID">
    <vt:lpwstr>v1.0_mb_bckigOhYJ0Oivb1j97OtEA==</vt:lpwstr>
  </property>
  <property fmtid="{D5CDD505-2E9C-101B-9397-08002B2CF9AE}" pid="4" name="ICV">
    <vt:lpwstr>ECDF5713CACF43923F4E226909E4AB05_43</vt:lpwstr>
  </property>
</Properties>
</file>