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8" r:id="rId3"/>
    <p:sldId id="291" r:id="rId5"/>
    <p:sldId id="290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3" r:id="rId30"/>
    <p:sldId id="286" r:id="rId31"/>
    <p:sldId id="288" r:id="rId32"/>
    <p:sldId id="289" r:id="rId33"/>
  </p:sldIdLst>
  <p:sldSz cx="1218882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6" Type="http://schemas.openxmlformats.org/officeDocument/2006/relationships/tableStyles" Target="tableStyles.xml"/><Relationship Id="rId35" Type="http://schemas.openxmlformats.org/officeDocument/2006/relationships/viewProps" Target="viewProps.xml"/><Relationship Id="rId34" Type="http://schemas.openxmlformats.org/officeDocument/2006/relationships/presProps" Target="presProps.xml"/><Relationship Id="rId33" Type="http://schemas.openxmlformats.org/officeDocument/2006/relationships/slide" Target="slides/slide30.xml"/><Relationship Id="rId32" Type="http://schemas.openxmlformats.org/officeDocument/2006/relationships/slide" Target="slides/slide29.xml"/><Relationship Id="rId31" Type="http://schemas.openxmlformats.org/officeDocument/2006/relationships/slide" Target="slides/slide28.xml"/><Relationship Id="rId30" Type="http://schemas.openxmlformats.org/officeDocument/2006/relationships/slide" Target="slides/slide27.xml"/><Relationship Id="rId3" Type="http://schemas.openxmlformats.org/officeDocument/2006/relationships/slide" Target="slides/slide1.xml"/><Relationship Id="rId29" Type="http://schemas.openxmlformats.org/officeDocument/2006/relationships/slide" Target="slides/slide26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89C1C7-3DCD-1040-A9CF-14679D8B5DDD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5E49A5-4136-284D-997B-48E1D791AD67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0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>
          <a:xfrm>
            <a:off x="438150" y="4343400"/>
            <a:ext cx="6191250" cy="411480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zh-CN" alt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l">
              <a:lnSpc>
                <a:spcPct val="150000"/>
              </a:lnSpc>
              <a:buClrTx/>
              <a:buSzTx/>
              <a:buNone/>
            </a:pPr>
            <a:endParaRPr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l">
              <a:lnSpc>
                <a:spcPct val="150000"/>
              </a:lnSpc>
              <a:buClrTx/>
              <a:buSzTx/>
              <a:buNone/>
            </a:pPr>
            <a:endParaRPr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>
          <a:xfrm>
            <a:off x="385445" y="4343400"/>
            <a:ext cx="6113145" cy="4114800"/>
          </a:xfrm>
        </p:spPr>
        <p:txBody>
          <a:bodyPr/>
          <a:lstStyle/>
          <a:p>
            <a:pPr>
              <a:lnSpc>
                <a:spcPct val="150000"/>
              </a:lnSpc>
            </a:pPr>
            <a:endParaRPr lang="zh-CN" altLang="en-US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l">
              <a:lnSpc>
                <a:spcPct val="150000"/>
              </a:lnSpc>
              <a:buClrTx/>
              <a:buSzTx/>
              <a:buNone/>
            </a:pPr>
            <a:endParaRPr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r>
              <a:rPr lang="zh-CN" altLang="en-US" sz="1400">
                <a:sym typeface="+mn-ea"/>
              </a:rPr>
              <a:t>主啊，</a:t>
            </a:r>
            <a:endParaRPr lang="zh-CN" altLang="en-US" sz="1400">
              <a:sym typeface="+mn-ea"/>
            </a:endParaRPr>
          </a:p>
          <a:p>
            <a:pPr lvl="0" algn="l">
              <a:lnSpc>
                <a:spcPct val="150000"/>
              </a:lnSpc>
              <a:buClrTx/>
              <a:buSzTx/>
              <a:buFontTx/>
            </a:pPr>
            <a:r>
              <a:rPr lang="zh-CN" altLang="en-US" sz="1400">
                <a:sym typeface="+mn-ea"/>
              </a:rPr>
              <a:t>我承认我不能自救。</a:t>
            </a:r>
            <a:endParaRPr lang="zh-CN" altLang="en-US" sz="1400">
              <a:sym typeface="+mn-ea"/>
            </a:endParaRPr>
          </a:p>
          <a:p>
            <a:pPr lvl="0" algn="l">
              <a:lnSpc>
                <a:spcPct val="150000"/>
              </a:lnSpc>
              <a:buClrTx/>
              <a:buSzTx/>
              <a:buFontTx/>
            </a:pPr>
            <a:r>
              <a:rPr lang="zh-CN" altLang="en-US" sz="1400">
                <a:sym typeface="+mn-ea"/>
              </a:rPr>
              <a:t>我需要这位救主。</a:t>
            </a:r>
            <a:endParaRPr lang="zh-CN" altLang="en-US" sz="1400">
              <a:sym typeface="+mn-ea"/>
            </a:endParaRPr>
          </a:p>
          <a:p>
            <a:pPr lvl="0" algn="l">
              <a:lnSpc>
                <a:spcPct val="150000"/>
              </a:lnSpc>
              <a:buClrTx/>
              <a:buSzTx/>
              <a:buFontTx/>
            </a:pPr>
            <a:r>
              <a:rPr lang="zh-CN" altLang="en-US" sz="1400">
                <a:sym typeface="+mn-ea"/>
              </a:rPr>
              <a:t>我把人生的主权交回给你。</a:t>
            </a: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>
          <a:xfrm>
            <a:off x="254635" y="4343400"/>
            <a:ext cx="6401435" cy="4114800"/>
          </a:xfrm>
        </p:spPr>
        <p:txBody>
          <a:bodyPr/>
          <a:lstStyle/>
          <a:p>
            <a:pPr algn="l">
              <a:lnSpc>
                <a:spcPct val="150000"/>
              </a:lnSpc>
              <a:buClrTx/>
              <a:buSzTx/>
              <a:buNone/>
            </a:pPr>
            <a:endParaRPr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pPr lvl="0" algn="l">
              <a:lnSpc>
                <a:spcPct val="150000"/>
              </a:lnSpc>
              <a:buClrTx/>
              <a:buSzTx/>
              <a:buFontTx/>
            </a:pPr>
            <a:r>
              <a:rPr lang="zh-CN" altLang="en-US" sz="1400">
                <a:sym typeface="+mn-ea"/>
              </a:rPr>
              <a:t>圣诞告诉我们：救主来了；</a:t>
            </a:r>
            <a:endParaRPr lang="zh-CN" altLang="en-US" sz="1400">
              <a:sym typeface="+mn-ea"/>
            </a:endParaRPr>
          </a:p>
          <a:p>
            <a:pPr lvl="0" algn="l">
              <a:lnSpc>
                <a:spcPct val="150000"/>
              </a:lnSpc>
              <a:buClrTx/>
              <a:buSzTx/>
              <a:buFontTx/>
            </a:pPr>
            <a:r>
              <a:rPr lang="zh-CN" altLang="en-US" sz="1400">
                <a:sym typeface="+mn-ea"/>
              </a:rPr>
              <a:t>圣餐提醒我们：救主付了代价。</a:t>
            </a:r>
            <a:endParaRPr lang="zh-CN" altLang="en-US" sz="1400">
              <a:sym typeface="+mn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l">
              <a:lnSpc>
                <a:spcPct val="150000"/>
              </a:lnSpc>
              <a:buClrTx/>
              <a:buSzTx/>
              <a:buNone/>
            </a:pPr>
            <a:endParaRPr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>
          <a:xfrm>
            <a:off x="386080" y="4343400"/>
            <a:ext cx="6151880" cy="4114800"/>
          </a:xfrm>
        </p:spPr>
        <p:txBody>
          <a:bodyPr/>
          <a:lstStyle/>
          <a:p>
            <a:pPr algn="l">
              <a:lnSpc>
                <a:spcPct val="150000"/>
              </a:lnSpc>
              <a:buClrTx/>
              <a:buSzTx/>
              <a:buNone/>
            </a:pPr>
            <a:endParaRPr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l">
              <a:lnSpc>
                <a:spcPct val="150000"/>
              </a:lnSpc>
              <a:buClrTx/>
              <a:buSzTx/>
              <a:buNone/>
            </a:pPr>
            <a:endParaRPr sz="16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l">
              <a:lnSpc>
                <a:spcPct val="150000"/>
              </a:lnSpc>
              <a:buClrTx/>
              <a:buSzTx/>
              <a:buNone/>
            </a:pPr>
            <a:endParaRPr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10862945" cy="1470025"/>
          </a:xfrm>
        </p:spPr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972566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7" name="矩形 6"/>
          <p:cNvSpPr/>
          <p:nvPr userDrawn="1"/>
        </p:nvSpPr>
        <p:spPr>
          <a:xfrm>
            <a:off x="103505" y="111125"/>
            <a:ext cx="11965305" cy="66395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11215370" cy="109537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4775"/>
            <a:ext cx="11167110" cy="4751705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3600"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>
                <a:solidFill>
                  <a:schemeClr val="bg1">
                    <a:lumMod val="8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7" name="矩形 6"/>
          <p:cNvSpPr/>
          <p:nvPr userDrawn="1"/>
        </p:nvSpPr>
        <p:spPr>
          <a:xfrm>
            <a:off x="103505" y="111125"/>
            <a:ext cx="11965305" cy="66395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9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9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9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9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" name="Title 1"/>
          <p:cNvSpPr>
            <a:spLocks noGrp="1"/>
          </p:cNvSpPr>
          <p:nvPr>
            <p:ph type="ctrTitle"/>
          </p:nvPr>
        </p:nvSpPr>
        <p:spPr>
          <a:xfrm>
            <a:off x="685800" y="1353820"/>
            <a:ext cx="10862945" cy="228409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sz="4800"/>
              <a:t>拯救走偏人生</a:t>
            </a:r>
            <a:r>
              <a:rPr lang="zh-CN" sz="4800"/>
              <a:t>的</a:t>
            </a:r>
            <a:r>
              <a:rPr lang="zh-CN" sz="4800"/>
              <a:t>圣诞</a:t>
            </a:r>
            <a:endParaRPr lang="zh-CN" sz="4800"/>
          </a:p>
        </p:txBody>
      </p:sp>
      <p:sp>
        <p:nvSpPr>
          <p:cNvPr id="15" name="Subtitle 2"/>
          <p:cNvSpPr>
            <a:spLocks noGrp="1"/>
          </p:cNvSpPr>
          <p:nvPr>
            <p:ph type="subTitle" idx="1"/>
          </p:nvPr>
        </p:nvSpPr>
        <p:spPr>
          <a:xfrm>
            <a:off x="1254760" y="3637915"/>
            <a:ext cx="9725660" cy="1089660"/>
          </a:xfrm>
        </p:spPr>
        <p:txBody>
          <a:bodyPr/>
          <a:lstStyle/>
          <a:p>
            <a:pPr algn="ctr"/>
            <a:r>
              <a:rPr sz="3200"/>
              <a:t>主日讲道｜路加福音 2:10–11</a:t>
            </a:r>
            <a:endParaRPr sz="3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这不像一场庆典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神不是等人准备好，才进入历史。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如果</a:t>
            </a:r>
            <a:r>
              <a:rPr lang="zh-CN"/>
              <a:t>人类</a:t>
            </a:r>
            <a:r>
              <a:t>只是</a:t>
            </a:r>
            <a:r>
              <a:rPr lang="zh-CN"/>
              <a:t>出现小问题</a:t>
            </a:r>
            <a:endParaRPr lang="zh-C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道成肉身</a:t>
            </a:r>
            <a:r>
              <a:rPr lang="zh-CN"/>
              <a:t>（神成为一个</a:t>
            </a:r>
            <a:r>
              <a:rPr lang="zh-CN"/>
              <a:t>人）就</a:t>
            </a:r>
            <a:r>
              <a:t>显得多余。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所以真正的问题是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人不是差一点，而是走偏了。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为什么我们更喜欢被安慰？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因为安慰不需要承认：我迷路了。</a:t>
            </a:r>
          </a:p>
          <a:p>
            <a:r>
              <a:rPr lang="zh-CN" altLang="en-US">
                <a:sym typeface="+mn-ea"/>
              </a:rPr>
              <a:t>安慰保留了主权，但拯救会改变主权。</a:t>
            </a:r>
            <a:endParaRPr lang="zh-CN" altLang="en-US"/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圣诞真正的好消息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神没有放任我们继续走偏。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那神到底是来做什么的？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不是帮忙，而是拯救。</a:t>
            </a:r>
          </a:p>
          <a:p>
            <a:r>
              <a:rPr lang="zh-CN" altLang="en-US">
                <a:sym typeface="+mn-ea"/>
              </a:rPr>
              <a:t>帮忙是你主导，</a:t>
            </a:r>
            <a:r>
              <a:rPr lang="zh-CN" altLang="en-US">
                <a:sym typeface="+mn-ea"/>
              </a:rPr>
              <a:t>神辅助；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拯救是你已经无能为力，</a:t>
            </a:r>
            <a:r>
              <a:rPr lang="zh-CN" altLang="en-US">
                <a:sym typeface="+mn-ea"/>
              </a:rPr>
              <a:t>神来接手。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天使说了哪一个词？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为你们生了——救主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注意：</a:t>
            </a:r>
            <a:r>
              <a:rPr lang="zh-CN"/>
              <a:t>救主</a:t>
            </a:r>
            <a:r>
              <a:t>不是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Arial" panose="020B0604020202090204" pitchFamily="34" charset="0"/>
              <a:buChar char="•"/>
            </a:pPr>
            <a:r>
              <a:t>不是老师</a:t>
            </a:r>
          </a:p>
          <a:p>
            <a:pPr marL="571500" indent="-571500">
              <a:buFont typeface="Arial" panose="020B0604020202090204" pitchFamily="34" charset="0"/>
              <a:buChar char="•"/>
            </a:pPr>
            <a:r>
              <a:t>不是榜样</a:t>
            </a:r>
          </a:p>
          <a:p>
            <a:pPr marL="571500" indent="-571500">
              <a:buFont typeface="Arial" panose="020B0604020202090204" pitchFamily="34" charset="0"/>
              <a:buChar char="•"/>
            </a:pPr>
            <a:r>
              <a:t>不是心理</a:t>
            </a:r>
            <a:r>
              <a:rPr lang="zh-CN"/>
              <a:t>安慰</a:t>
            </a:r>
            <a:endParaRPr 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而是一个刺耳的词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救主</a:t>
            </a:r>
          </a:p>
          <a:p>
            <a:r>
              <a:t>意味着</a:t>
            </a:r>
            <a:r>
              <a:rPr lang="zh-CN"/>
              <a:t>人</a:t>
            </a:r>
            <a:r>
              <a:t>无法自救。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圣经所说的罪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圣经里的罪，不只是道德问题，而是方向问题。</a:t>
            </a:r>
            <a:endParaRPr lang="zh-CN" altLang="en-US"/>
          </a:p>
          <a:p>
            <a:r>
              <a:rPr lang="zh-CN" altLang="en-US">
                <a:sym typeface="+mn-ea"/>
              </a:rPr>
              <a:t>是</a:t>
            </a:r>
            <a:r>
              <a:rPr lang="zh-CN" altLang="en-US">
                <a:sym typeface="+mn-ea"/>
              </a:rPr>
              <a:t>人自己来定义什么是对的、什么是人生。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>
                <a:sym typeface="+mn-ea"/>
              </a:rPr>
              <a:t>经文</a:t>
            </a:r>
            <a:endParaRPr>
              <a:sym typeface="+mn-e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>
                <a:sym typeface="+mn-ea"/>
              </a:rPr>
              <a:t>不要惧怕！我报给你们大喜的信息，是关乎万民的；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>
                <a:sym typeface="+mn-ea"/>
              </a:rPr>
              <a:t>因今天在大卫的城里，为你们生了救主，就是主基督。</a:t>
            </a:r>
            <a:endParaRPr>
              <a:sym typeface="+mn-ea"/>
            </a:endParaRPr>
          </a:p>
          <a:p>
            <a:pPr marL="0" indent="0">
              <a:buNone/>
            </a:pPr>
            <a:r>
              <a:rPr lang="zh-CN" sz="3200">
                <a:sym typeface="+mn-ea"/>
              </a:rPr>
              <a:t>（</a:t>
            </a:r>
            <a:r>
              <a:rPr sz="3200">
                <a:sym typeface="+mn-ea"/>
              </a:rPr>
              <a:t>路加福音 2:10–11</a:t>
            </a:r>
            <a:r>
              <a:rPr lang="zh-CN" sz="3200">
                <a:sym typeface="+mn-ea"/>
              </a:rPr>
              <a:t>）</a:t>
            </a:r>
            <a:endParaRPr lang="zh-CN" sz="3200">
              <a:sym typeface="+mn-e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这不是修修补补的问题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不是</a:t>
            </a:r>
            <a:r>
              <a:rPr lang="en-US" altLang="zh-CN">
                <a:sym typeface="+mn-ea"/>
              </a:rPr>
              <a:t>“</a:t>
            </a:r>
            <a:r>
              <a:rPr lang="zh-CN" altLang="en-US">
                <a:sym typeface="+mn-ea"/>
              </a:rPr>
              <a:t>你再努力一点</a:t>
            </a:r>
            <a:r>
              <a:rPr lang="en-US" altLang="zh-CN">
                <a:sym typeface="+mn-ea"/>
              </a:rPr>
              <a:t>”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而是</a:t>
            </a:r>
            <a:r>
              <a:rPr lang="en-US" altLang="zh-CN">
                <a:sym typeface="+mn-ea"/>
              </a:rPr>
              <a:t>“</a:t>
            </a:r>
            <a:r>
              <a:rPr lang="zh-CN" altLang="en-US">
                <a:sym typeface="+mn-ea"/>
              </a:rPr>
              <a:t>你需要换一个人生方向</a:t>
            </a:r>
            <a:r>
              <a:rPr lang="en-US" altLang="zh-CN">
                <a:sym typeface="+mn-ea"/>
              </a:rPr>
              <a:t>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人为什么讨厌“救主”？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因为这意味着：</a:t>
            </a:r>
            <a:r>
              <a:rPr lang="zh-CN" altLang="en-US">
                <a:sym typeface="+mn-ea"/>
              </a:rPr>
              <a:t>我不再是人生的最终裁判。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我不再是那个说</a:t>
            </a:r>
            <a:r>
              <a:rPr lang="en-US" altLang="zh-CN">
                <a:sym typeface="+mn-ea"/>
              </a:rPr>
              <a:t>“</a:t>
            </a:r>
            <a:r>
              <a:rPr lang="zh-CN" altLang="en-US">
                <a:sym typeface="+mn-ea"/>
              </a:rPr>
              <a:t>我是谁、我该怎么活</a:t>
            </a:r>
            <a:r>
              <a:rPr lang="en-US" altLang="zh-CN">
                <a:sym typeface="+mn-ea"/>
              </a:rPr>
              <a:t>”</a:t>
            </a:r>
            <a:r>
              <a:rPr lang="zh-CN" altLang="en-US">
                <a:sym typeface="+mn-ea"/>
              </a:rPr>
              <a:t>的人。</a:t>
            </a:r>
            <a:endParaRPr lang="zh-CN" altLang="en-US"/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于是我们选择硬撑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很多人不是不累，而是不敢停；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不是不痛，而是不想交出生命</a:t>
            </a:r>
            <a:r>
              <a:rPr lang="zh-CN" altLang="en-US">
                <a:sym typeface="+mn-ea"/>
              </a:rPr>
              <a:t>的控制权。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交出主权意味着</a:t>
            </a:r>
            <a:r>
              <a:rPr lang="zh-CN" altLang="en-US">
                <a:sym typeface="+mn-ea"/>
              </a:rPr>
              <a:t>全然降服。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为什么一定是十字架？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如果问题只是安慰，耶稣不需要</a:t>
            </a:r>
            <a:r>
              <a:rPr lang="zh-CN" altLang="en-US">
                <a:sym typeface="+mn-ea"/>
              </a:rPr>
              <a:t>上十字架。</a:t>
            </a:r>
            <a:endParaRPr lang="zh-CN" altLang="en-US"/>
          </a:p>
          <a:p>
            <a:r>
              <a:rPr lang="zh-CN" altLang="en-US">
                <a:sym typeface="+mn-ea"/>
              </a:rPr>
              <a:t>十字架：问题是隔绝，罪</a:t>
            </a:r>
            <a:r>
              <a:rPr lang="zh-CN" altLang="en-US">
                <a:sym typeface="+mn-ea"/>
              </a:rPr>
              <a:t>的代价必须被承担。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从马槽到十字架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这不是两件事，而是一条路。</a:t>
            </a:r>
          </a:p>
          <a:p>
            <a:r>
              <a:rPr lang="zh-CN" altLang="en-US">
                <a:sym typeface="+mn-ea"/>
              </a:rPr>
              <a:t>救主一出生，就已经走在拯救的路上。</a:t>
            </a:r>
            <a:endParaRPr lang="zh-CN" altLang="en-US"/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如果这是真的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圣诞不能只停在感动。</a:t>
            </a:r>
          </a:p>
          <a:p>
            <a:r>
              <a:rPr lang="zh-CN" altLang="en-US">
                <a:sym typeface="+mn-ea"/>
              </a:rPr>
              <a:t>感动不需要救主。</a:t>
            </a:r>
            <a:endParaRPr lang="zh-CN" altLang="en-US"/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我们最常见的回应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不是拒绝救主</a:t>
            </a:r>
            <a:endParaRPr lang="zh-CN" altLang="en-US"/>
          </a:p>
          <a:p>
            <a:r>
              <a:rPr lang="zh-CN" altLang="en-US"/>
              <a:t>而是把救主降级使用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现实</a:t>
            </a:r>
            <a:r>
              <a:rPr lang="zh-CN"/>
              <a:t>状况</a:t>
            </a:r>
            <a:endParaRPr lang="zh-C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圣诞已经发生了</a:t>
            </a:r>
            <a:endParaRPr lang="zh-CN" altLang="en-US"/>
          </a:p>
          <a:p>
            <a:r>
              <a:rPr lang="zh-CN" altLang="en-US"/>
              <a:t>你的人生正在回应它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真正的问题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不是你有没有回应</a:t>
            </a:r>
            <a:endParaRPr lang="zh-CN" altLang="en-US"/>
          </a:p>
          <a:p>
            <a:r>
              <a:rPr lang="zh-CN" altLang="en-US"/>
              <a:t>你正在用人生的方向回应。</a:t>
            </a:r>
            <a:endParaRPr lang="zh-CN" altLang="en-US"/>
          </a:p>
          <a:p>
            <a:r>
              <a:rPr lang="zh-CN" altLang="en-US"/>
              <a:t>你现在怎么活，本身就在回答圣诞是什么。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回应祷告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主啊，我不能自救，我需要这位救主。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圣诞</a:t>
            </a:r>
            <a:r>
              <a:rPr lang="zh-CN"/>
              <a:t>是</a:t>
            </a:r>
            <a:r>
              <a:t>什么？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不是一个节日，而是一件已经发生的事。</a:t>
            </a:r>
          </a:p>
          <a:p>
            <a:r>
              <a:rPr lang="zh-CN" altLang="en-US">
                <a:sym typeface="+mn-ea"/>
              </a:rPr>
              <a:t>神已经进入历史，</a:t>
            </a:r>
            <a:r>
              <a:rPr lang="zh-CN" altLang="en-US">
                <a:sym typeface="+mn-ea"/>
              </a:rPr>
              <a:t>这个事情已经发生。</a:t>
            </a:r>
            <a:endParaRPr lang="zh-CN" altLang="en-US"/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让这句话留在我们心里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为你们生了救主</a:t>
            </a:r>
            <a:r>
              <a:rPr lang="zh-CN"/>
              <a:t>！</a:t>
            </a:r>
            <a:endParaRPr lang="zh-CN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先问的问题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/>
              <a:t>人类发生了什么事情，需要神来到这个世界？</a:t>
            </a:r>
            <a:endParaRPr lang="zh-CN"/>
          </a:p>
          <a:p>
            <a:r>
              <a:t>神真的有必要来到这个世界吗？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熟悉的圣诞画面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71500" indent="-571500">
              <a:buFont typeface="Arial" panose="020B0604020202090204" pitchFamily="34" charset="0"/>
              <a:buChar char="•"/>
            </a:pPr>
            <a:r>
              <a:rPr lang="zh-CN"/>
              <a:t>音乐</a:t>
            </a:r>
            <a:endParaRPr lang="zh-CN"/>
          </a:p>
          <a:p>
            <a:pPr marL="571500" indent="-571500">
              <a:buFont typeface="Arial" panose="020B0604020202090204" pitchFamily="34" charset="0"/>
              <a:buChar char="•"/>
            </a:pPr>
            <a:r>
              <a:rPr lang="zh-CN"/>
              <a:t>装饰</a:t>
            </a:r>
            <a:endParaRPr lang="zh-CN"/>
          </a:p>
          <a:p>
            <a:pPr marL="571500" indent="-571500">
              <a:buFont typeface="Arial" panose="020B0604020202090204" pitchFamily="34" charset="0"/>
              <a:buChar char="•"/>
            </a:pPr>
            <a:r>
              <a:t>希望</a:t>
            </a:r>
          </a:p>
          <a:p>
            <a:pPr marL="571500" indent="-571500">
              <a:buFont typeface="Arial" panose="020B0604020202090204" pitchFamily="34" charset="0"/>
              <a:buChar char="•"/>
            </a:pPr>
            <a:r>
              <a:rPr lang="zh-CN"/>
              <a:t>团圆</a:t>
            </a:r>
          </a:p>
          <a:p>
            <a:pPr marL="571500" indent="-571500">
              <a:buFont typeface="Arial" panose="020B0604020202090204" pitchFamily="34" charset="0"/>
              <a:buChar char="•"/>
            </a:pPr>
            <a:r>
              <a:rPr lang="zh-CN"/>
              <a:t>祝福</a:t>
            </a:r>
            <a:endParaRPr 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但圣经给出的画面并不温馨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道成肉身</a:t>
            </a:r>
            <a:r>
              <a:rPr lang="zh-CN">
                <a:sym typeface="+mn-ea"/>
              </a:rPr>
              <a:t>（神成为一个人）</a:t>
            </a:r>
          </a:p>
          <a:p>
            <a:r>
              <a:t>意味着：</a:t>
            </a:r>
            <a:r>
              <a:rPr lang="zh-CN"/>
              <a:t>人类出现了极为严重的</a:t>
            </a:r>
            <a:r>
              <a:rPr lang="zh-CN"/>
              <a:t>事情！</a:t>
            </a:r>
            <a:endParaRPr lang="zh-C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一个关键判断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圣诞不是锦上添花，而是神的紧急介入。</a:t>
            </a:r>
          </a:p>
          <a:p>
            <a:r>
              <a:rPr lang="zh-CN" altLang="en-US">
                <a:sym typeface="+mn-ea"/>
              </a:rPr>
              <a:t>圣诞不是装饰人生，而是抢救人生。</a:t>
            </a:r>
            <a:endParaRPr lang="zh-CN" altLang="en-US"/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为什么神一定要来？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/>
              <a:t>人类不是遇到点小麻烦</a:t>
            </a:r>
            <a:r>
              <a:t>，而是</a:t>
            </a:r>
            <a:r>
              <a:rPr lang="zh-CN"/>
              <a:t>生命</a:t>
            </a:r>
            <a:r>
              <a:t>方向已经</a:t>
            </a:r>
            <a:r>
              <a:rPr lang="zh-CN"/>
              <a:t>完全</a:t>
            </a:r>
            <a:r>
              <a:t>走偏。</a:t>
            </a:r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看看圣诞发生的地方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不是白天，而是夜间；</a:t>
            </a:r>
            <a:endParaRPr lang="zh-CN" altLang="en-US"/>
          </a:p>
          <a:p>
            <a:r>
              <a:rPr lang="zh-CN" altLang="en-US">
                <a:sym typeface="+mn-ea"/>
              </a:rPr>
              <a:t>不是圣殿，而是马槽；</a:t>
            </a:r>
            <a:endParaRPr lang="zh-CN" altLang="en-US"/>
          </a:p>
          <a:p>
            <a:r>
              <a:rPr lang="zh-CN" altLang="en-US">
                <a:sym typeface="+mn-ea"/>
              </a:rPr>
              <a:t>不是祭司，而是牧羊人。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1001</Words>
  <Application>WPS 文字</Application>
  <PresentationFormat>On-screen Show (4:3)</PresentationFormat>
  <Paragraphs>157</Paragraphs>
  <Slides>30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30</vt:i4>
      </vt:variant>
    </vt:vector>
  </HeadingPairs>
  <TitlesOfParts>
    <vt:vector size="43" baseType="lpstr">
      <vt:lpstr>Arial</vt:lpstr>
      <vt:lpstr>宋体</vt:lpstr>
      <vt:lpstr>Wingdings</vt:lpstr>
      <vt:lpstr>Arial</vt:lpstr>
      <vt:lpstr>Calibri</vt:lpstr>
      <vt:lpstr>Helvetica Neue</vt:lpstr>
      <vt:lpstr>宋体</vt:lpstr>
      <vt:lpstr>汉仪书宋二KW</vt:lpstr>
      <vt:lpstr>微软雅黑</vt:lpstr>
      <vt:lpstr>汉仪旗黑</vt:lpstr>
      <vt:lpstr>Arial Unicode MS</vt:lpstr>
      <vt:lpstr>宋体-简</vt:lpstr>
      <vt:lpstr>Office Theme</vt:lpstr>
      <vt:lpstr>圣诞节： 不是给人温暖，而是拯救走偏的人生</vt:lpstr>
      <vt:lpstr>经文</vt:lpstr>
      <vt:lpstr>圣诞究竟在告诉我们什么？</vt:lpstr>
      <vt:lpstr>先问一个不太舒服的问题</vt:lpstr>
      <vt:lpstr>我们熟悉的圣诞画面</vt:lpstr>
      <vt:lpstr>但圣经给出的画面并不温馨</vt:lpstr>
      <vt:lpstr>一个关键判断</vt:lpstr>
      <vt:lpstr>为什么神一定要来？</vt:lpstr>
      <vt:lpstr>看看圣诞发生的地方</vt:lpstr>
      <vt:lpstr>这不像一场庆典</vt:lpstr>
      <vt:lpstr>如果只是软弱</vt:lpstr>
      <vt:lpstr>所以真正的问题是</vt:lpstr>
      <vt:lpstr>为什么我们更喜欢被安慰？</vt:lpstr>
      <vt:lpstr>圣诞真正的好消息</vt:lpstr>
      <vt:lpstr>那神到底是来做什么的？</vt:lpstr>
      <vt:lpstr>天使说了哪一个词？</vt:lpstr>
      <vt:lpstr>注意：不是这些</vt:lpstr>
      <vt:lpstr>而是一个刺耳的词</vt:lpstr>
      <vt:lpstr>圣经所说的罪</vt:lpstr>
      <vt:lpstr>这不是修修补补的问题</vt:lpstr>
      <vt:lpstr>人为什么讨厌“救主”？</vt:lpstr>
      <vt:lpstr>于是我们选择硬撑</vt:lpstr>
      <vt:lpstr>为什么一定是十字架？</vt:lpstr>
      <vt:lpstr>从马槽到十字架</vt:lpstr>
      <vt:lpstr>如果这是真的</vt:lpstr>
      <vt:lpstr>我们最常见的回应</vt:lpstr>
      <vt:lpstr>圣经真正期待的回应</vt:lpstr>
      <vt:lpstr>所以，圣诞真正的问题是</vt:lpstr>
      <vt:lpstr>回应祷告</vt:lpstr>
      <vt:lpstr>让这句话留在我们心里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肖海涛</cp:lastModifiedBy>
  <cp:revision>17</cp:revision>
  <dcterms:created xsi:type="dcterms:W3CDTF">2025-12-21T00:31:39Z</dcterms:created>
  <dcterms:modified xsi:type="dcterms:W3CDTF">2025-12-21T00:31:39Z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37BD0C7B7772272D893F4769974A7BF0_43</vt:lpwstr>
  </property>
  <property fmtid="{D5CDD505-2E9C-101B-9397-08002B2CF9AE}" pid="3" name="KSOProductBuildVer">
    <vt:lpwstr>2052-12.1.23540.23540</vt:lpwstr>
  </property>
</Properties>
</file>